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30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41D"/>
    <a:srgbClr val="B9C7E5"/>
    <a:srgbClr val="C87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835" autoAdjust="0"/>
  </p:normalViewPr>
  <p:slideViewPr>
    <p:cSldViewPr snapToGrid="0">
      <p:cViewPr varScale="1">
        <p:scale>
          <a:sx n="138" d="100"/>
          <a:sy n="138" d="100"/>
        </p:scale>
        <p:origin x="2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22FC6-AADA-4E72-B7DF-31D477B17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9C6FC7-7034-4678-BA0C-7CA1279264E3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Developing countries need over USD 4 trillion annually to meet SDG and climate goals</a:t>
          </a:r>
          <a:endParaRPr lang="en-GB" dirty="0">
            <a:solidFill>
              <a:schemeClr val="accent6"/>
            </a:solidFill>
          </a:endParaRPr>
        </a:p>
      </dgm:t>
    </dgm:pt>
    <dgm:pt modelId="{1359F9FA-56F4-4EC0-B0BC-B27E307C9962}" type="parTrans" cxnId="{897B0791-0C8A-4216-B557-16EE9330C2F4}">
      <dgm:prSet/>
      <dgm:spPr/>
      <dgm:t>
        <a:bodyPr/>
        <a:lstStyle/>
        <a:p>
          <a:endParaRPr lang="en-US"/>
        </a:p>
      </dgm:t>
    </dgm:pt>
    <dgm:pt modelId="{43495D56-C997-4375-BD9C-167F61A56C5E}" type="sibTrans" cxnId="{897B0791-0C8A-4216-B557-16EE9330C2F4}">
      <dgm:prSet/>
      <dgm:spPr/>
      <dgm:t>
        <a:bodyPr/>
        <a:lstStyle/>
        <a:p>
          <a:endParaRPr lang="en-US"/>
        </a:p>
      </dgm:t>
    </dgm:pt>
    <dgm:pt modelId="{2CEE0227-3909-416F-9017-6B2C3A695EF8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ODA and concessional aid are under pressure; shift toward blended and private finance</a:t>
          </a:r>
        </a:p>
      </dgm:t>
    </dgm:pt>
    <dgm:pt modelId="{A98D03CC-87E7-4C8C-9D9E-005E83DA6B0B}" type="parTrans" cxnId="{D8331D7A-AB3F-4916-8C30-93F20C47D74D}">
      <dgm:prSet/>
      <dgm:spPr/>
      <dgm:t>
        <a:bodyPr/>
        <a:lstStyle/>
        <a:p>
          <a:endParaRPr lang="en-US"/>
        </a:p>
      </dgm:t>
    </dgm:pt>
    <dgm:pt modelId="{A4840A4F-6E28-498E-BB55-829C5098AB89}" type="sibTrans" cxnId="{D8331D7A-AB3F-4916-8C30-93F20C47D74D}">
      <dgm:prSet/>
      <dgm:spPr/>
      <dgm:t>
        <a:bodyPr/>
        <a:lstStyle/>
        <a:p>
          <a:endParaRPr lang="en-US"/>
        </a:p>
      </dgm:t>
    </dgm:pt>
    <dgm:pt modelId="{55DE620A-983A-45DB-8970-8D7B458FF78B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Emerging instruments: green bonds, carbon credits, climate funds, results-based finance</a:t>
          </a:r>
        </a:p>
      </dgm:t>
    </dgm:pt>
    <dgm:pt modelId="{1F92970B-52E6-43F2-87BE-EA2D9600833D}" type="parTrans" cxnId="{9168A723-7594-489F-898C-41FD8FC7FA49}">
      <dgm:prSet/>
      <dgm:spPr/>
      <dgm:t>
        <a:bodyPr/>
        <a:lstStyle/>
        <a:p>
          <a:endParaRPr lang="en-US"/>
        </a:p>
      </dgm:t>
    </dgm:pt>
    <dgm:pt modelId="{0FCE6BAC-092C-4B1B-A986-4CA4AFCF6E46}" type="sibTrans" cxnId="{9168A723-7594-489F-898C-41FD8FC7FA49}">
      <dgm:prSet/>
      <dgm:spPr/>
      <dgm:t>
        <a:bodyPr/>
        <a:lstStyle/>
        <a:p>
          <a:endParaRPr lang="en-US"/>
        </a:p>
      </dgm:t>
    </dgm:pt>
    <dgm:pt modelId="{BE9CDCCD-6C04-4509-8E87-D23D51735F21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Risk: youth-led and small projects remain excluded unless design is inclusive</a:t>
          </a:r>
        </a:p>
      </dgm:t>
    </dgm:pt>
    <dgm:pt modelId="{A4947BF8-CCEC-4ABD-8FC8-8FF2643BF48E}" type="parTrans" cxnId="{6A4A8BA9-9AA3-4F20-9730-CC8B83295CA1}">
      <dgm:prSet/>
      <dgm:spPr/>
      <dgm:t>
        <a:bodyPr/>
        <a:lstStyle/>
        <a:p>
          <a:endParaRPr lang="en-US"/>
        </a:p>
      </dgm:t>
    </dgm:pt>
    <dgm:pt modelId="{EF75E722-1639-4903-9FCD-6A9B2FA906B6}" type="sibTrans" cxnId="{6A4A8BA9-9AA3-4F20-9730-CC8B83295CA1}">
      <dgm:prSet/>
      <dgm:spPr/>
      <dgm:t>
        <a:bodyPr/>
        <a:lstStyle/>
        <a:p>
          <a:endParaRPr lang="en-US"/>
        </a:p>
      </dgm:t>
    </dgm:pt>
    <dgm:pt modelId="{389D07C1-04A8-4FD6-8277-8139D05BC207}" type="pres">
      <dgm:prSet presAssocID="{7E622FC6-AADA-4E72-B7DF-31D477B17D3D}" presName="linear" presStyleCnt="0">
        <dgm:presLayoutVars>
          <dgm:animLvl val="lvl"/>
          <dgm:resizeHandles val="exact"/>
        </dgm:presLayoutVars>
      </dgm:prSet>
      <dgm:spPr/>
    </dgm:pt>
    <dgm:pt modelId="{3BE2F806-C509-4FDC-871B-F3BD00BB7A2D}" type="pres">
      <dgm:prSet presAssocID="{B29C6FC7-7034-4678-BA0C-7CA1279264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E1E0F3-E6DC-4CFB-AA12-CF01D63E599D}" type="pres">
      <dgm:prSet presAssocID="{43495D56-C997-4375-BD9C-167F61A56C5E}" presName="spacer" presStyleCnt="0"/>
      <dgm:spPr/>
    </dgm:pt>
    <dgm:pt modelId="{63F1A502-B0C9-4AC1-BBCC-AD553B85215D}" type="pres">
      <dgm:prSet presAssocID="{2CEE0227-3909-416F-9017-6B2C3A695E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F0DF7E-EB43-4054-AA46-F4C051BF62D2}" type="pres">
      <dgm:prSet presAssocID="{A4840A4F-6E28-498E-BB55-829C5098AB89}" presName="spacer" presStyleCnt="0"/>
      <dgm:spPr/>
    </dgm:pt>
    <dgm:pt modelId="{0E1AC3D2-C60E-4C4E-A37E-78E39F3D70A1}" type="pres">
      <dgm:prSet presAssocID="{55DE620A-983A-45DB-8970-8D7B458FF7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54220E-8815-4354-B8AC-A82347D40754}" type="pres">
      <dgm:prSet presAssocID="{0FCE6BAC-092C-4B1B-A986-4CA4AFCF6E46}" presName="spacer" presStyleCnt="0"/>
      <dgm:spPr/>
    </dgm:pt>
    <dgm:pt modelId="{8D4E8313-2E13-4348-9428-0112F25AA427}" type="pres">
      <dgm:prSet presAssocID="{BE9CDCCD-6C04-4509-8E87-D23D51735F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68A723-7594-489F-898C-41FD8FC7FA49}" srcId="{7E622FC6-AADA-4E72-B7DF-31D477B17D3D}" destId="{55DE620A-983A-45DB-8970-8D7B458FF78B}" srcOrd="2" destOrd="0" parTransId="{1F92970B-52E6-43F2-87BE-EA2D9600833D}" sibTransId="{0FCE6BAC-092C-4B1B-A986-4CA4AFCF6E46}"/>
    <dgm:cxn modelId="{AD3BD236-CDE9-4A92-8594-7E11D28B1B8E}" type="presOf" srcId="{55DE620A-983A-45DB-8970-8D7B458FF78B}" destId="{0E1AC3D2-C60E-4C4E-A37E-78E39F3D70A1}" srcOrd="0" destOrd="0" presId="urn:microsoft.com/office/officeart/2005/8/layout/vList2"/>
    <dgm:cxn modelId="{9728F15B-9D79-47CE-9898-FED7EC64D2D9}" type="presOf" srcId="{B29C6FC7-7034-4678-BA0C-7CA1279264E3}" destId="{3BE2F806-C509-4FDC-871B-F3BD00BB7A2D}" srcOrd="0" destOrd="0" presId="urn:microsoft.com/office/officeart/2005/8/layout/vList2"/>
    <dgm:cxn modelId="{D8331D7A-AB3F-4916-8C30-93F20C47D74D}" srcId="{7E622FC6-AADA-4E72-B7DF-31D477B17D3D}" destId="{2CEE0227-3909-416F-9017-6B2C3A695EF8}" srcOrd="1" destOrd="0" parTransId="{A98D03CC-87E7-4C8C-9D9E-005E83DA6B0B}" sibTransId="{A4840A4F-6E28-498E-BB55-829C5098AB89}"/>
    <dgm:cxn modelId="{897B0791-0C8A-4216-B557-16EE9330C2F4}" srcId="{7E622FC6-AADA-4E72-B7DF-31D477B17D3D}" destId="{B29C6FC7-7034-4678-BA0C-7CA1279264E3}" srcOrd="0" destOrd="0" parTransId="{1359F9FA-56F4-4EC0-B0BC-B27E307C9962}" sibTransId="{43495D56-C997-4375-BD9C-167F61A56C5E}"/>
    <dgm:cxn modelId="{B94F65A6-7838-4DBF-AE5D-3919653BCDC6}" type="presOf" srcId="{7E622FC6-AADA-4E72-B7DF-31D477B17D3D}" destId="{389D07C1-04A8-4FD6-8277-8139D05BC207}" srcOrd="0" destOrd="0" presId="urn:microsoft.com/office/officeart/2005/8/layout/vList2"/>
    <dgm:cxn modelId="{6A4A8BA9-9AA3-4F20-9730-CC8B83295CA1}" srcId="{7E622FC6-AADA-4E72-B7DF-31D477B17D3D}" destId="{BE9CDCCD-6C04-4509-8E87-D23D51735F21}" srcOrd="3" destOrd="0" parTransId="{A4947BF8-CCEC-4ABD-8FC8-8FF2643BF48E}" sibTransId="{EF75E722-1639-4903-9FCD-6A9B2FA906B6}"/>
    <dgm:cxn modelId="{A54844D4-9E8C-46C4-8977-D0380C7607BD}" type="presOf" srcId="{BE9CDCCD-6C04-4509-8E87-D23D51735F21}" destId="{8D4E8313-2E13-4348-9428-0112F25AA427}" srcOrd="0" destOrd="0" presId="urn:microsoft.com/office/officeart/2005/8/layout/vList2"/>
    <dgm:cxn modelId="{EB712CE1-8FCB-417C-B4AD-6B279A109156}" type="presOf" srcId="{2CEE0227-3909-416F-9017-6B2C3A695EF8}" destId="{63F1A502-B0C9-4AC1-BBCC-AD553B85215D}" srcOrd="0" destOrd="0" presId="urn:microsoft.com/office/officeart/2005/8/layout/vList2"/>
    <dgm:cxn modelId="{64EAD720-58B0-4A80-A55D-DAD4067DE672}" type="presParOf" srcId="{389D07C1-04A8-4FD6-8277-8139D05BC207}" destId="{3BE2F806-C509-4FDC-871B-F3BD00BB7A2D}" srcOrd="0" destOrd="0" presId="urn:microsoft.com/office/officeart/2005/8/layout/vList2"/>
    <dgm:cxn modelId="{689E1956-7C2C-4B52-8D52-B4F9C3BA4A77}" type="presParOf" srcId="{389D07C1-04A8-4FD6-8277-8139D05BC207}" destId="{92E1E0F3-E6DC-4CFB-AA12-CF01D63E599D}" srcOrd="1" destOrd="0" presId="urn:microsoft.com/office/officeart/2005/8/layout/vList2"/>
    <dgm:cxn modelId="{E9962C0B-FC5C-4C6B-8B75-C6DB1FF031F6}" type="presParOf" srcId="{389D07C1-04A8-4FD6-8277-8139D05BC207}" destId="{63F1A502-B0C9-4AC1-BBCC-AD553B85215D}" srcOrd="2" destOrd="0" presId="urn:microsoft.com/office/officeart/2005/8/layout/vList2"/>
    <dgm:cxn modelId="{7537A06D-1504-4112-8BC5-86A5B629E4BA}" type="presParOf" srcId="{389D07C1-04A8-4FD6-8277-8139D05BC207}" destId="{74F0DF7E-EB43-4054-AA46-F4C051BF62D2}" srcOrd="3" destOrd="0" presId="urn:microsoft.com/office/officeart/2005/8/layout/vList2"/>
    <dgm:cxn modelId="{58522C9A-BE42-4CA9-AB79-C00ED5FBE288}" type="presParOf" srcId="{389D07C1-04A8-4FD6-8277-8139D05BC207}" destId="{0E1AC3D2-C60E-4C4E-A37E-78E39F3D70A1}" srcOrd="4" destOrd="0" presId="urn:microsoft.com/office/officeart/2005/8/layout/vList2"/>
    <dgm:cxn modelId="{7AF29BC3-18CE-4DAD-A0C6-EF7763D501A2}" type="presParOf" srcId="{389D07C1-04A8-4FD6-8277-8139D05BC207}" destId="{C254220E-8815-4354-B8AC-A82347D40754}" srcOrd="5" destOrd="0" presId="urn:microsoft.com/office/officeart/2005/8/layout/vList2"/>
    <dgm:cxn modelId="{8B6A116B-3546-4602-95BC-6796CCDEAF8E}" type="presParOf" srcId="{389D07C1-04A8-4FD6-8277-8139D05BC207}" destId="{8D4E8313-2E13-4348-9428-0112F25AA4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02E56-55CA-404E-9251-608B51DBE566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C218C1-537B-480A-84FA-F4BB72A669B8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Youth unemployment is triple adult rates; many in informal, low-productivity work.</a:t>
          </a:r>
        </a:p>
      </dgm:t>
    </dgm:pt>
    <dgm:pt modelId="{356457E3-4B75-4108-8DFF-5681342C93F5}" type="parTrans" cxnId="{36DE87A4-5A72-4EED-8CA4-2353C3F98D59}">
      <dgm:prSet/>
      <dgm:spPr/>
      <dgm:t>
        <a:bodyPr/>
        <a:lstStyle/>
        <a:p>
          <a:endParaRPr lang="en-US"/>
        </a:p>
      </dgm:t>
    </dgm:pt>
    <dgm:pt modelId="{7569F793-C51D-4BBC-A051-CD5ACAD00173}" type="sibTrans" cxnId="{36DE87A4-5A72-4EED-8CA4-2353C3F98D59}">
      <dgm:prSet/>
      <dgm:spPr/>
      <dgm:t>
        <a:bodyPr/>
        <a:lstStyle/>
        <a:p>
          <a:endParaRPr lang="en-US"/>
        </a:p>
      </dgm:t>
    </dgm:pt>
    <dgm:pt modelId="{46B6FBBA-AFEA-4702-82F4-763296DB40B0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Youth drive innovation in climate, energy, agriculture, digital tools.</a:t>
          </a:r>
        </a:p>
      </dgm:t>
    </dgm:pt>
    <dgm:pt modelId="{22E40E23-929B-4939-B0F8-683839ACD1A5}" type="parTrans" cxnId="{7AB93904-4754-4069-86A2-BE349DBF6265}">
      <dgm:prSet/>
      <dgm:spPr/>
      <dgm:t>
        <a:bodyPr/>
        <a:lstStyle/>
        <a:p>
          <a:endParaRPr lang="en-US"/>
        </a:p>
      </dgm:t>
    </dgm:pt>
    <dgm:pt modelId="{1765016D-D873-4F7D-96AC-112939B28A3F}" type="sibTrans" cxnId="{7AB93904-4754-4069-86A2-BE349DBF6265}">
      <dgm:prSet/>
      <dgm:spPr/>
      <dgm:t>
        <a:bodyPr/>
        <a:lstStyle/>
        <a:p>
          <a:endParaRPr lang="en-US"/>
        </a:p>
      </dgm:t>
    </dgm:pt>
    <dgm:pt modelId="{51592FB3-1EE6-4605-814A-81F5EF2C6683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Only ~20% of NDCs address youth access to finance, revealing a financing gap.</a:t>
          </a:r>
        </a:p>
      </dgm:t>
    </dgm:pt>
    <dgm:pt modelId="{C42AF744-30A9-491F-B113-1D08078D4C46}" type="parTrans" cxnId="{CB0217F3-C07E-41FF-820E-560BEFD48243}">
      <dgm:prSet/>
      <dgm:spPr/>
      <dgm:t>
        <a:bodyPr/>
        <a:lstStyle/>
        <a:p>
          <a:endParaRPr lang="en-US"/>
        </a:p>
      </dgm:t>
    </dgm:pt>
    <dgm:pt modelId="{687AFA73-FFD1-418F-8BCC-1A08ABC55E44}" type="sibTrans" cxnId="{CB0217F3-C07E-41FF-820E-560BEFD48243}">
      <dgm:prSet/>
      <dgm:spPr/>
      <dgm:t>
        <a:bodyPr/>
        <a:lstStyle/>
        <a:p>
          <a:endParaRPr lang="en-US"/>
        </a:p>
      </dgm:t>
    </dgm:pt>
    <dgm:pt modelId="{8E706F40-436C-4A72-A0C0-A46F22B9B3CC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Youth inclusion is rising in policy, but not yet in financial access.</a:t>
          </a:r>
        </a:p>
      </dgm:t>
    </dgm:pt>
    <dgm:pt modelId="{A3D129EB-BA16-446F-AA68-F708F01E11C3}" type="parTrans" cxnId="{A74F3395-3832-47FB-BC14-2C5F9A79EBD3}">
      <dgm:prSet/>
      <dgm:spPr/>
      <dgm:t>
        <a:bodyPr/>
        <a:lstStyle/>
        <a:p>
          <a:endParaRPr lang="en-US"/>
        </a:p>
      </dgm:t>
    </dgm:pt>
    <dgm:pt modelId="{DB2BC75A-E23E-4BAC-901E-DA245F4E70BC}" type="sibTrans" cxnId="{A74F3395-3832-47FB-BC14-2C5F9A79EBD3}">
      <dgm:prSet/>
      <dgm:spPr/>
      <dgm:t>
        <a:bodyPr/>
        <a:lstStyle/>
        <a:p>
          <a:endParaRPr lang="en-US"/>
        </a:p>
      </dgm:t>
    </dgm:pt>
    <dgm:pt modelId="{596296C8-7972-4A29-99D1-F1C221335DEB}" type="pres">
      <dgm:prSet presAssocID="{42502E56-55CA-404E-9251-608B51DBE566}" presName="Name0" presStyleCnt="0">
        <dgm:presLayoutVars>
          <dgm:dir/>
          <dgm:animLvl val="lvl"/>
          <dgm:resizeHandles val="exact"/>
        </dgm:presLayoutVars>
      </dgm:prSet>
      <dgm:spPr/>
    </dgm:pt>
    <dgm:pt modelId="{19C1B778-2A00-424C-970A-868BE1F4F8B0}" type="pres">
      <dgm:prSet presAssocID="{59C218C1-537B-480A-84FA-F4BB72A669B8}" presName="linNode" presStyleCnt="0"/>
      <dgm:spPr/>
    </dgm:pt>
    <dgm:pt modelId="{20B5980B-460F-4FD8-99E4-571F51941CAF}" type="pres">
      <dgm:prSet presAssocID="{59C218C1-537B-480A-84FA-F4BB72A669B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C34B705-1730-43C6-84A1-DCBD85BDE7FD}" type="pres">
      <dgm:prSet presAssocID="{7569F793-C51D-4BBC-A051-CD5ACAD00173}" presName="sp" presStyleCnt="0"/>
      <dgm:spPr/>
    </dgm:pt>
    <dgm:pt modelId="{38A64CBF-2815-4917-BBF2-222DAB581F32}" type="pres">
      <dgm:prSet presAssocID="{46B6FBBA-AFEA-4702-82F4-763296DB40B0}" presName="linNode" presStyleCnt="0"/>
      <dgm:spPr/>
    </dgm:pt>
    <dgm:pt modelId="{575EACF2-3CA9-4979-9B09-C3D00D1B3848}" type="pres">
      <dgm:prSet presAssocID="{46B6FBBA-AFEA-4702-82F4-763296DB40B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4A50D9C-A360-4D13-BDC1-79CEC4A3CFD3}" type="pres">
      <dgm:prSet presAssocID="{1765016D-D873-4F7D-96AC-112939B28A3F}" presName="sp" presStyleCnt="0"/>
      <dgm:spPr/>
    </dgm:pt>
    <dgm:pt modelId="{1AAE26CF-843E-454B-9777-7EDAE1237E90}" type="pres">
      <dgm:prSet presAssocID="{51592FB3-1EE6-4605-814A-81F5EF2C6683}" presName="linNode" presStyleCnt="0"/>
      <dgm:spPr/>
    </dgm:pt>
    <dgm:pt modelId="{8E00FC26-EB4B-4E2F-905D-EBB4CFE5CD6F}" type="pres">
      <dgm:prSet presAssocID="{51592FB3-1EE6-4605-814A-81F5EF2C66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53D4A44-AB5D-47EB-9814-BB09DB8EBF50}" type="pres">
      <dgm:prSet presAssocID="{687AFA73-FFD1-418F-8BCC-1A08ABC55E44}" presName="sp" presStyleCnt="0"/>
      <dgm:spPr/>
    </dgm:pt>
    <dgm:pt modelId="{06D1FA4E-371D-4950-BE37-F70063FA359C}" type="pres">
      <dgm:prSet presAssocID="{8E706F40-436C-4A72-A0C0-A46F22B9B3CC}" presName="linNode" presStyleCnt="0"/>
      <dgm:spPr/>
    </dgm:pt>
    <dgm:pt modelId="{EFEADB3C-F7DC-43A2-A25E-B027FEB41E28}" type="pres">
      <dgm:prSet presAssocID="{8E706F40-436C-4A72-A0C0-A46F22B9B3CC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7AB93904-4754-4069-86A2-BE349DBF6265}" srcId="{42502E56-55CA-404E-9251-608B51DBE566}" destId="{46B6FBBA-AFEA-4702-82F4-763296DB40B0}" srcOrd="1" destOrd="0" parTransId="{22E40E23-929B-4939-B0F8-683839ACD1A5}" sibTransId="{1765016D-D873-4F7D-96AC-112939B28A3F}"/>
    <dgm:cxn modelId="{6E37945D-A76B-427E-B352-7C3BC41DE1C5}" type="presOf" srcId="{59C218C1-537B-480A-84FA-F4BB72A669B8}" destId="{20B5980B-460F-4FD8-99E4-571F51941CAF}" srcOrd="0" destOrd="0" presId="urn:microsoft.com/office/officeart/2005/8/layout/vList5"/>
    <dgm:cxn modelId="{A74F3395-3832-47FB-BC14-2C5F9A79EBD3}" srcId="{42502E56-55CA-404E-9251-608B51DBE566}" destId="{8E706F40-436C-4A72-A0C0-A46F22B9B3CC}" srcOrd="3" destOrd="0" parTransId="{A3D129EB-BA16-446F-AA68-F708F01E11C3}" sibTransId="{DB2BC75A-E23E-4BAC-901E-DA245F4E70BC}"/>
    <dgm:cxn modelId="{87DB0296-8333-4247-835F-319923A118FE}" type="presOf" srcId="{8E706F40-436C-4A72-A0C0-A46F22B9B3CC}" destId="{EFEADB3C-F7DC-43A2-A25E-B027FEB41E28}" srcOrd="0" destOrd="0" presId="urn:microsoft.com/office/officeart/2005/8/layout/vList5"/>
    <dgm:cxn modelId="{83245B97-82A7-4B62-9912-EE61038AE7A3}" type="presOf" srcId="{42502E56-55CA-404E-9251-608B51DBE566}" destId="{596296C8-7972-4A29-99D1-F1C221335DEB}" srcOrd="0" destOrd="0" presId="urn:microsoft.com/office/officeart/2005/8/layout/vList5"/>
    <dgm:cxn modelId="{D501299C-3E2F-4196-B095-54BBFF16C791}" type="presOf" srcId="{51592FB3-1EE6-4605-814A-81F5EF2C6683}" destId="{8E00FC26-EB4B-4E2F-905D-EBB4CFE5CD6F}" srcOrd="0" destOrd="0" presId="urn:microsoft.com/office/officeart/2005/8/layout/vList5"/>
    <dgm:cxn modelId="{36DE87A4-5A72-4EED-8CA4-2353C3F98D59}" srcId="{42502E56-55CA-404E-9251-608B51DBE566}" destId="{59C218C1-537B-480A-84FA-F4BB72A669B8}" srcOrd="0" destOrd="0" parTransId="{356457E3-4B75-4108-8DFF-5681342C93F5}" sibTransId="{7569F793-C51D-4BBC-A051-CD5ACAD00173}"/>
    <dgm:cxn modelId="{CB0217F3-C07E-41FF-820E-560BEFD48243}" srcId="{42502E56-55CA-404E-9251-608B51DBE566}" destId="{51592FB3-1EE6-4605-814A-81F5EF2C6683}" srcOrd="2" destOrd="0" parTransId="{C42AF744-30A9-491F-B113-1D08078D4C46}" sibTransId="{687AFA73-FFD1-418F-8BCC-1A08ABC55E44}"/>
    <dgm:cxn modelId="{DFE86EF5-DDA7-4521-ACDA-0514C319AC85}" type="presOf" srcId="{46B6FBBA-AFEA-4702-82F4-763296DB40B0}" destId="{575EACF2-3CA9-4979-9B09-C3D00D1B3848}" srcOrd="0" destOrd="0" presId="urn:microsoft.com/office/officeart/2005/8/layout/vList5"/>
    <dgm:cxn modelId="{A4A41361-06DC-42EA-ABA5-68E11CF987F0}" type="presParOf" srcId="{596296C8-7972-4A29-99D1-F1C221335DEB}" destId="{19C1B778-2A00-424C-970A-868BE1F4F8B0}" srcOrd="0" destOrd="0" presId="urn:microsoft.com/office/officeart/2005/8/layout/vList5"/>
    <dgm:cxn modelId="{E459958C-B95F-4C9E-B730-DAFFFCEC6141}" type="presParOf" srcId="{19C1B778-2A00-424C-970A-868BE1F4F8B0}" destId="{20B5980B-460F-4FD8-99E4-571F51941CAF}" srcOrd="0" destOrd="0" presId="urn:microsoft.com/office/officeart/2005/8/layout/vList5"/>
    <dgm:cxn modelId="{CBE98653-DD8E-48D2-ACAE-D1E650BF4450}" type="presParOf" srcId="{596296C8-7972-4A29-99D1-F1C221335DEB}" destId="{0C34B705-1730-43C6-84A1-DCBD85BDE7FD}" srcOrd="1" destOrd="0" presId="urn:microsoft.com/office/officeart/2005/8/layout/vList5"/>
    <dgm:cxn modelId="{E30411FD-569D-4D43-9B7B-88543404ABC0}" type="presParOf" srcId="{596296C8-7972-4A29-99D1-F1C221335DEB}" destId="{38A64CBF-2815-4917-BBF2-222DAB581F32}" srcOrd="2" destOrd="0" presId="urn:microsoft.com/office/officeart/2005/8/layout/vList5"/>
    <dgm:cxn modelId="{2E226E47-1967-4025-9B17-7B11616C0ACF}" type="presParOf" srcId="{38A64CBF-2815-4917-BBF2-222DAB581F32}" destId="{575EACF2-3CA9-4979-9B09-C3D00D1B3848}" srcOrd="0" destOrd="0" presId="urn:microsoft.com/office/officeart/2005/8/layout/vList5"/>
    <dgm:cxn modelId="{D31D2A4A-4378-4118-9C31-C0BE7F0FFB61}" type="presParOf" srcId="{596296C8-7972-4A29-99D1-F1C221335DEB}" destId="{04A50D9C-A360-4D13-BDC1-79CEC4A3CFD3}" srcOrd="3" destOrd="0" presId="urn:microsoft.com/office/officeart/2005/8/layout/vList5"/>
    <dgm:cxn modelId="{CEBECC43-045E-4278-B7A4-A92C6DECACC6}" type="presParOf" srcId="{596296C8-7972-4A29-99D1-F1C221335DEB}" destId="{1AAE26CF-843E-454B-9777-7EDAE1237E90}" srcOrd="4" destOrd="0" presId="urn:microsoft.com/office/officeart/2005/8/layout/vList5"/>
    <dgm:cxn modelId="{A44DA18E-C5EE-4057-AF23-05060F543C77}" type="presParOf" srcId="{1AAE26CF-843E-454B-9777-7EDAE1237E90}" destId="{8E00FC26-EB4B-4E2F-905D-EBB4CFE5CD6F}" srcOrd="0" destOrd="0" presId="urn:microsoft.com/office/officeart/2005/8/layout/vList5"/>
    <dgm:cxn modelId="{4CC09361-C954-463E-BB8D-0213D4F2765D}" type="presParOf" srcId="{596296C8-7972-4A29-99D1-F1C221335DEB}" destId="{253D4A44-AB5D-47EB-9814-BB09DB8EBF50}" srcOrd="5" destOrd="0" presId="urn:microsoft.com/office/officeart/2005/8/layout/vList5"/>
    <dgm:cxn modelId="{487DE3EB-D6E2-4D94-BF3A-5205DDECCF18}" type="presParOf" srcId="{596296C8-7972-4A29-99D1-F1C221335DEB}" destId="{06D1FA4E-371D-4950-BE37-F70063FA359C}" srcOrd="6" destOrd="0" presId="urn:microsoft.com/office/officeart/2005/8/layout/vList5"/>
    <dgm:cxn modelId="{572AD37B-E20D-43F1-8635-24C24C259270}" type="presParOf" srcId="{06D1FA4E-371D-4950-BE37-F70063FA359C}" destId="{EFEADB3C-F7DC-43A2-A25E-B027FEB41E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2932C-4A68-43A1-8406-F36951BB90F2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EBC9413-1261-4364-B8F5-2E19ADE22055}">
      <dgm:prSet/>
      <dgm:spPr/>
      <dgm:t>
        <a:bodyPr/>
        <a:lstStyle/>
        <a:p>
          <a:r>
            <a:rPr lang="en-GB"/>
            <a:t>i.e </a:t>
          </a:r>
          <a:r>
            <a:rPr lang="en-US"/>
            <a:t>GCF and GEF expanding inclusive access via local entities and small-grant windows.</a:t>
          </a:r>
        </a:p>
      </dgm:t>
    </dgm:pt>
    <dgm:pt modelId="{D4071465-4402-4843-ADF9-7F12F4CD90A2}" type="parTrans" cxnId="{82F3F8F0-A162-422E-8646-E1ECBBD17848}">
      <dgm:prSet/>
      <dgm:spPr/>
      <dgm:t>
        <a:bodyPr/>
        <a:lstStyle/>
        <a:p>
          <a:endParaRPr lang="en-US"/>
        </a:p>
      </dgm:t>
    </dgm:pt>
    <dgm:pt modelId="{86AFFFC6-8DC9-489F-A063-8A5B997DD12E}" type="sibTrans" cxnId="{82F3F8F0-A162-422E-8646-E1ECBBD17848}">
      <dgm:prSet/>
      <dgm:spPr/>
      <dgm:t>
        <a:bodyPr/>
        <a:lstStyle/>
        <a:p>
          <a:endParaRPr lang="en-US"/>
        </a:p>
      </dgm:t>
    </dgm:pt>
    <dgm:pt modelId="{0EAD4666-A9F7-4358-9163-7631E4BDB033}">
      <dgm:prSet/>
      <dgm:spPr/>
      <dgm:t>
        <a:bodyPr/>
        <a:lstStyle/>
        <a:p>
          <a:r>
            <a:rPr lang="en-US"/>
            <a:t>Examples: E-Mobility Program (GCF Africa), GEF Challenge Program for youth start-ups</a:t>
          </a:r>
        </a:p>
      </dgm:t>
    </dgm:pt>
    <dgm:pt modelId="{6BA4696A-B2E4-4471-9D50-16892653D09B}" type="parTrans" cxnId="{2711C11B-3E4E-41D5-8347-AA65C5775513}">
      <dgm:prSet/>
      <dgm:spPr/>
      <dgm:t>
        <a:bodyPr/>
        <a:lstStyle/>
        <a:p>
          <a:endParaRPr lang="en-US"/>
        </a:p>
      </dgm:t>
    </dgm:pt>
    <dgm:pt modelId="{56918ABF-E1C2-44BF-A8B8-9F8456842C5E}" type="sibTrans" cxnId="{2711C11B-3E4E-41D5-8347-AA65C5775513}">
      <dgm:prSet/>
      <dgm:spPr/>
      <dgm:t>
        <a:bodyPr/>
        <a:lstStyle/>
        <a:p>
          <a:endParaRPr lang="en-US"/>
        </a:p>
      </dgm:t>
    </dgm:pt>
    <dgm:pt modelId="{5981F24F-CA56-43BF-9CEF-9DA435813909}">
      <dgm:prSet/>
      <dgm:spPr/>
      <dgm:t>
        <a:bodyPr/>
        <a:lstStyle/>
        <a:p>
          <a:r>
            <a:rPr lang="en-US"/>
            <a:t>New NDCs embed GESI safeguards and youth roles — but finance pathways remain vague</a:t>
          </a:r>
        </a:p>
      </dgm:t>
    </dgm:pt>
    <dgm:pt modelId="{FD00509F-2402-4F6B-A4FC-A10F9C0BF98A}" type="parTrans" cxnId="{C6500BA9-6612-4469-9F7A-F3586190BFD9}">
      <dgm:prSet/>
      <dgm:spPr/>
      <dgm:t>
        <a:bodyPr/>
        <a:lstStyle/>
        <a:p>
          <a:endParaRPr lang="en-US"/>
        </a:p>
      </dgm:t>
    </dgm:pt>
    <dgm:pt modelId="{A9976318-E008-41F9-9512-488D8E803866}" type="sibTrans" cxnId="{C6500BA9-6612-4469-9F7A-F3586190BFD9}">
      <dgm:prSet/>
      <dgm:spPr/>
      <dgm:t>
        <a:bodyPr/>
        <a:lstStyle/>
        <a:p>
          <a:endParaRPr lang="en-US"/>
        </a:p>
      </dgm:t>
    </dgm:pt>
    <dgm:pt modelId="{B2285E24-9F45-4C0F-8376-72A936445B67}">
      <dgm:prSet/>
      <dgm:spPr/>
      <dgm:t>
        <a:bodyPr/>
        <a:lstStyle/>
        <a:p>
          <a:r>
            <a:rPr lang="en-US"/>
            <a:t>Need to link climate fund access directly to youth inclusion mechanisms.</a:t>
          </a:r>
        </a:p>
      </dgm:t>
    </dgm:pt>
    <dgm:pt modelId="{CDA9CEAC-B953-4B9E-938C-3610299C417F}" type="parTrans" cxnId="{240810AF-05E6-4BC6-BDAF-B78146C2D807}">
      <dgm:prSet/>
      <dgm:spPr/>
      <dgm:t>
        <a:bodyPr/>
        <a:lstStyle/>
        <a:p>
          <a:endParaRPr lang="en-US"/>
        </a:p>
      </dgm:t>
    </dgm:pt>
    <dgm:pt modelId="{4086E6BC-72A4-4190-8EA7-EA3CDEB6AC12}" type="sibTrans" cxnId="{240810AF-05E6-4BC6-BDAF-B78146C2D807}">
      <dgm:prSet/>
      <dgm:spPr/>
      <dgm:t>
        <a:bodyPr/>
        <a:lstStyle/>
        <a:p>
          <a:endParaRPr lang="en-US"/>
        </a:p>
      </dgm:t>
    </dgm:pt>
    <dgm:pt modelId="{925C8438-2AF5-47A5-90C5-0342B8C8677E}" type="pres">
      <dgm:prSet presAssocID="{D0B2932C-4A68-43A1-8406-F36951BB90F2}" presName="vert0" presStyleCnt="0">
        <dgm:presLayoutVars>
          <dgm:dir/>
          <dgm:animOne val="branch"/>
          <dgm:animLvl val="lvl"/>
        </dgm:presLayoutVars>
      </dgm:prSet>
      <dgm:spPr/>
    </dgm:pt>
    <dgm:pt modelId="{E76C2426-0D06-46C2-A7BD-5E9476477AC1}" type="pres">
      <dgm:prSet presAssocID="{3EBC9413-1261-4364-B8F5-2E19ADE22055}" presName="thickLine" presStyleLbl="alignNode1" presStyleIdx="0" presStyleCnt="4"/>
      <dgm:spPr/>
    </dgm:pt>
    <dgm:pt modelId="{D32E409A-22B1-40E8-AE0F-264909800DD8}" type="pres">
      <dgm:prSet presAssocID="{3EBC9413-1261-4364-B8F5-2E19ADE22055}" presName="horz1" presStyleCnt="0"/>
      <dgm:spPr/>
    </dgm:pt>
    <dgm:pt modelId="{363924DF-FAE4-4C87-B557-894E91FF8B81}" type="pres">
      <dgm:prSet presAssocID="{3EBC9413-1261-4364-B8F5-2E19ADE22055}" presName="tx1" presStyleLbl="revTx" presStyleIdx="0" presStyleCnt="4"/>
      <dgm:spPr/>
    </dgm:pt>
    <dgm:pt modelId="{1F38B5AA-BEFD-44BA-8CA7-31BDC7AAA047}" type="pres">
      <dgm:prSet presAssocID="{3EBC9413-1261-4364-B8F5-2E19ADE22055}" presName="vert1" presStyleCnt="0"/>
      <dgm:spPr/>
    </dgm:pt>
    <dgm:pt modelId="{0FE6DC19-1452-4ECB-9BE8-E71624DD379A}" type="pres">
      <dgm:prSet presAssocID="{0EAD4666-A9F7-4358-9163-7631E4BDB033}" presName="thickLine" presStyleLbl="alignNode1" presStyleIdx="1" presStyleCnt="4"/>
      <dgm:spPr/>
    </dgm:pt>
    <dgm:pt modelId="{420F20E7-F4F3-4909-BFE8-D0078E127D5E}" type="pres">
      <dgm:prSet presAssocID="{0EAD4666-A9F7-4358-9163-7631E4BDB033}" presName="horz1" presStyleCnt="0"/>
      <dgm:spPr/>
    </dgm:pt>
    <dgm:pt modelId="{3669AD76-3E3C-416D-A313-5BC697B38B20}" type="pres">
      <dgm:prSet presAssocID="{0EAD4666-A9F7-4358-9163-7631E4BDB033}" presName="tx1" presStyleLbl="revTx" presStyleIdx="1" presStyleCnt="4"/>
      <dgm:spPr/>
    </dgm:pt>
    <dgm:pt modelId="{FCE3A8B5-20EE-4C76-A162-3556093A5E0C}" type="pres">
      <dgm:prSet presAssocID="{0EAD4666-A9F7-4358-9163-7631E4BDB033}" presName="vert1" presStyleCnt="0"/>
      <dgm:spPr/>
    </dgm:pt>
    <dgm:pt modelId="{B9AAE1BB-B0D9-4A47-ABE1-433E120CE157}" type="pres">
      <dgm:prSet presAssocID="{5981F24F-CA56-43BF-9CEF-9DA435813909}" presName="thickLine" presStyleLbl="alignNode1" presStyleIdx="2" presStyleCnt="4"/>
      <dgm:spPr/>
    </dgm:pt>
    <dgm:pt modelId="{124C800C-0360-49F3-A7E4-0DC9155BF159}" type="pres">
      <dgm:prSet presAssocID="{5981F24F-CA56-43BF-9CEF-9DA435813909}" presName="horz1" presStyleCnt="0"/>
      <dgm:spPr/>
    </dgm:pt>
    <dgm:pt modelId="{C33BC889-4FEB-406E-838D-9108231BDA24}" type="pres">
      <dgm:prSet presAssocID="{5981F24F-CA56-43BF-9CEF-9DA435813909}" presName="tx1" presStyleLbl="revTx" presStyleIdx="2" presStyleCnt="4"/>
      <dgm:spPr/>
    </dgm:pt>
    <dgm:pt modelId="{03F36B6B-12A3-42C7-9A42-4A7258564515}" type="pres">
      <dgm:prSet presAssocID="{5981F24F-CA56-43BF-9CEF-9DA435813909}" presName="vert1" presStyleCnt="0"/>
      <dgm:spPr/>
    </dgm:pt>
    <dgm:pt modelId="{A19E03DE-9D07-4411-8053-182EFE600C75}" type="pres">
      <dgm:prSet presAssocID="{B2285E24-9F45-4C0F-8376-72A936445B67}" presName="thickLine" presStyleLbl="alignNode1" presStyleIdx="3" presStyleCnt="4"/>
      <dgm:spPr/>
    </dgm:pt>
    <dgm:pt modelId="{8DEE233B-5343-466F-830E-EBAC35714FFD}" type="pres">
      <dgm:prSet presAssocID="{B2285E24-9F45-4C0F-8376-72A936445B67}" presName="horz1" presStyleCnt="0"/>
      <dgm:spPr/>
    </dgm:pt>
    <dgm:pt modelId="{DC2A8E61-320B-4AD4-B5BB-26BD09CC463B}" type="pres">
      <dgm:prSet presAssocID="{B2285E24-9F45-4C0F-8376-72A936445B67}" presName="tx1" presStyleLbl="revTx" presStyleIdx="3" presStyleCnt="4"/>
      <dgm:spPr/>
    </dgm:pt>
    <dgm:pt modelId="{C2A3A8DC-8700-4831-82BB-77DA6F5FF443}" type="pres">
      <dgm:prSet presAssocID="{B2285E24-9F45-4C0F-8376-72A936445B67}" presName="vert1" presStyleCnt="0"/>
      <dgm:spPr/>
    </dgm:pt>
  </dgm:ptLst>
  <dgm:cxnLst>
    <dgm:cxn modelId="{2711C11B-3E4E-41D5-8347-AA65C5775513}" srcId="{D0B2932C-4A68-43A1-8406-F36951BB90F2}" destId="{0EAD4666-A9F7-4358-9163-7631E4BDB033}" srcOrd="1" destOrd="0" parTransId="{6BA4696A-B2E4-4471-9D50-16892653D09B}" sibTransId="{56918ABF-E1C2-44BF-A8B8-9F8456842C5E}"/>
    <dgm:cxn modelId="{25B4941C-B4CA-44FE-90DF-30160C7BA706}" type="presOf" srcId="{D0B2932C-4A68-43A1-8406-F36951BB90F2}" destId="{925C8438-2AF5-47A5-90C5-0342B8C8677E}" srcOrd="0" destOrd="0" presId="urn:microsoft.com/office/officeart/2008/layout/LinedList"/>
    <dgm:cxn modelId="{CF39B95B-844A-4748-97B9-E363C944742D}" type="presOf" srcId="{B2285E24-9F45-4C0F-8376-72A936445B67}" destId="{DC2A8E61-320B-4AD4-B5BB-26BD09CC463B}" srcOrd="0" destOrd="0" presId="urn:microsoft.com/office/officeart/2008/layout/LinedList"/>
    <dgm:cxn modelId="{4CDC974D-8F5D-475F-A874-CD694EA55944}" type="presOf" srcId="{5981F24F-CA56-43BF-9CEF-9DA435813909}" destId="{C33BC889-4FEB-406E-838D-9108231BDA24}" srcOrd="0" destOrd="0" presId="urn:microsoft.com/office/officeart/2008/layout/LinedList"/>
    <dgm:cxn modelId="{E0DCD970-B879-4D84-B3AB-ADE97B010503}" type="presOf" srcId="{3EBC9413-1261-4364-B8F5-2E19ADE22055}" destId="{363924DF-FAE4-4C87-B557-894E91FF8B81}" srcOrd="0" destOrd="0" presId="urn:microsoft.com/office/officeart/2008/layout/LinedList"/>
    <dgm:cxn modelId="{5D57E79D-E96B-41EA-8CD0-AE1418B84A06}" type="presOf" srcId="{0EAD4666-A9F7-4358-9163-7631E4BDB033}" destId="{3669AD76-3E3C-416D-A313-5BC697B38B20}" srcOrd="0" destOrd="0" presId="urn:microsoft.com/office/officeart/2008/layout/LinedList"/>
    <dgm:cxn modelId="{C6500BA9-6612-4469-9F7A-F3586190BFD9}" srcId="{D0B2932C-4A68-43A1-8406-F36951BB90F2}" destId="{5981F24F-CA56-43BF-9CEF-9DA435813909}" srcOrd="2" destOrd="0" parTransId="{FD00509F-2402-4F6B-A4FC-A10F9C0BF98A}" sibTransId="{A9976318-E008-41F9-9512-488D8E803866}"/>
    <dgm:cxn modelId="{240810AF-05E6-4BC6-BDAF-B78146C2D807}" srcId="{D0B2932C-4A68-43A1-8406-F36951BB90F2}" destId="{B2285E24-9F45-4C0F-8376-72A936445B67}" srcOrd="3" destOrd="0" parTransId="{CDA9CEAC-B953-4B9E-938C-3610299C417F}" sibTransId="{4086E6BC-72A4-4190-8EA7-EA3CDEB6AC12}"/>
    <dgm:cxn modelId="{82F3F8F0-A162-422E-8646-E1ECBBD17848}" srcId="{D0B2932C-4A68-43A1-8406-F36951BB90F2}" destId="{3EBC9413-1261-4364-B8F5-2E19ADE22055}" srcOrd="0" destOrd="0" parTransId="{D4071465-4402-4843-ADF9-7F12F4CD90A2}" sibTransId="{86AFFFC6-8DC9-489F-A063-8A5B997DD12E}"/>
    <dgm:cxn modelId="{E193DB99-17C7-4A38-8689-60DD4616DC9A}" type="presParOf" srcId="{925C8438-2AF5-47A5-90C5-0342B8C8677E}" destId="{E76C2426-0D06-46C2-A7BD-5E9476477AC1}" srcOrd="0" destOrd="0" presId="urn:microsoft.com/office/officeart/2008/layout/LinedList"/>
    <dgm:cxn modelId="{2C8D57A9-D906-43E4-A258-49B8014A370A}" type="presParOf" srcId="{925C8438-2AF5-47A5-90C5-0342B8C8677E}" destId="{D32E409A-22B1-40E8-AE0F-264909800DD8}" srcOrd="1" destOrd="0" presId="urn:microsoft.com/office/officeart/2008/layout/LinedList"/>
    <dgm:cxn modelId="{3BF18CA5-A4A7-46C2-A1B1-B0DE55516E71}" type="presParOf" srcId="{D32E409A-22B1-40E8-AE0F-264909800DD8}" destId="{363924DF-FAE4-4C87-B557-894E91FF8B81}" srcOrd="0" destOrd="0" presId="urn:microsoft.com/office/officeart/2008/layout/LinedList"/>
    <dgm:cxn modelId="{155A771C-215B-406C-9A24-8F79921B52DF}" type="presParOf" srcId="{D32E409A-22B1-40E8-AE0F-264909800DD8}" destId="{1F38B5AA-BEFD-44BA-8CA7-31BDC7AAA047}" srcOrd="1" destOrd="0" presId="urn:microsoft.com/office/officeart/2008/layout/LinedList"/>
    <dgm:cxn modelId="{B153ACD5-2075-4939-A145-6A42DB655F22}" type="presParOf" srcId="{925C8438-2AF5-47A5-90C5-0342B8C8677E}" destId="{0FE6DC19-1452-4ECB-9BE8-E71624DD379A}" srcOrd="2" destOrd="0" presId="urn:microsoft.com/office/officeart/2008/layout/LinedList"/>
    <dgm:cxn modelId="{73BEFC54-F34B-42EA-862D-5D3FC0EC9E5C}" type="presParOf" srcId="{925C8438-2AF5-47A5-90C5-0342B8C8677E}" destId="{420F20E7-F4F3-4909-BFE8-D0078E127D5E}" srcOrd="3" destOrd="0" presId="urn:microsoft.com/office/officeart/2008/layout/LinedList"/>
    <dgm:cxn modelId="{7F3ABD74-E9E5-408D-B6D6-AB8722384D6E}" type="presParOf" srcId="{420F20E7-F4F3-4909-BFE8-D0078E127D5E}" destId="{3669AD76-3E3C-416D-A313-5BC697B38B20}" srcOrd="0" destOrd="0" presId="urn:microsoft.com/office/officeart/2008/layout/LinedList"/>
    <dgm:cxn modelId="{7ABC7FD0-49D7-4DA2-A574-BF767A1BBD34}" type="presParOf" srcId="{420F20E7-F4F3-4909-BFE8-D0078E127D5E}" destId="{FCE3A8B5-20EE-4C76-A162-3556093A5E0C}" srcOrd="1" destOrd="0" presId="urn:microsoft.com/office/officeart/2008/layout/LinedList"/>
    <dgm:cxn modelId="{8F429CCB-9D32-47B4-9294-8D28995EEB6C}" type="presParOf" srcId="{925C8438-2AF5-47A5-90C5-0342B8C8677E}" destId="{B9AAE1BB-B0D9-4A47-ABE1-433E120CE157}" srcOrd="4" destOrd="0" presId="urn:microsoft.com/office/officeart/2008/layout/LinedList"/>
    <dgm:cxn modelId="{41617323-AA23-43AD-B8A4-77DC88BEC3A4}" type="presParOf" srcId="{925C8438-2AF5-47A5-90C5-0342B8C8677E}" destId="{124C800C-0360-49F3-A7E4-0DC9155BF159}" srcOrd="5" destOrd="0" presId="urn:microsoft.com/office/officeart/2008/layout/LinedList"/>
    <dgm:cxn modelId="{E0B829F4-E569-4D3C-A7A7-02F2BD4B7FFE}" type="presParOf" srcId="{124C800C-0360-49F3-A7E4-0DC9155BF159}" destId="{C33BC889-4FEB-406E-838D-9108231BDA24}" srcOrd="0" destOrd="0" presId="urn:microsoft.com/office/officeart/2008/layout/LinedList"/>
    <dgm:cxn modelId="{961D7491-1231-4C91-AAD3-EE83DAE07EA8}" type="presParOf" srcId="{124C800C-0360-49F3-A7E4-0DC9155BF159}" destId="{03F36B6B-12A3-42C7-9A42-4A7258564515}" srcOrd="1" destOrd="0" presId="urn:microsoft.com/office/officeart/2008/layout/LinedList"/>
    <dgm:cxn modelId="{DEB9E2C9-92D9-4756-B5F5-E4CD0DB39105}" type="presParOf" srcId="{925C8438-2AF5-47A5-90C5-0342B8C8677E}" destId="{A19E03DE-9D07-4411-8053-182EFE600C75}" srcOrd="6" destOrd="0" presId="urn:microsoft.com/office/officeart/2008/layout/LinedList"/>
    <dgm:cxn modelId="{2E5285E3-7B15-499E-AE6B-016C2DD375E7}" type="presParOf" srcId="{925C8438-2AF5-47A5-90C5-0342B8C8677E}" destId="{8DEE233B-5343-466F-830E-EBAC35714FFD}" srcOrd="7" destOrd="0" presId="urn:microsoft.com/office/officeart/2008/layout/LinedList"/>
    <dgm:cxn modelId="{C3A43A05-D498-4C09-9D88-39D94BC9B199}" type="presParOf" srcId="{8DEE233B-5343-466F-830E-EBAC35714FFD}" destId="{DC2A8E61-320B-4AD4-B5BB-26BD09CC463B}" srcOrd="0" destOrd="0" presId="urn:microsoft.com/office/officeart/2008/layout/LinedList"/>
    <dgm:cxn modelId="{A4A30ED5-A791-4CE0-958C-96CDC3E00EA1}" type="presParOf" srcId="{8DEE233B-5343-466F-830E-EBAC35714FFD}" destId="{C2A3A8DC-8700-4831-82BB-77DA6F5FF4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93EC44-CDCE-4F60-AC32-83A7F5FBC7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5B4A7A-72E9-4049-B4AD-7C29090C4261}">
      <dgm:prSet/>
      <dgm:spPr/>
      <dgm:t>
        <a:bodyPr/>
        <a:lstStyle/>
        <a:p>
          <a:r>
            <a:rPr lang="en-US"/>
            <a:t>Create youth windows, quotas, and advisory roles in climate and blended funds.</a:t>
          </a:r>
        </a:p>
      </dgm:t>
    </dgm:pt>
    <dgm:pt modelId="{EDC6966B-1C89-48B7-975E-472E5D877E03}" type="parTrans" cxnId="{7BC27C14-F1FB-4675-B610-BD4A6A5FD108}">
      <dgm:prSet/>
      <dgm:spPr/>
      <dgm:t>
        <a:bodyPr/>
        <a:lstStyle/>
        <a:p>
          <a:endParaRPr lang="en-US"/>
        </a:p>
      </dgm:t>
    </dgm:pt>
    <dgm:pt modelId="{56CB12FA-17D8-4B66-8654-2BE55B501557}" type="sibTrans" cxnId="{7BC27C14-F1FB-4675-B610-BD4A6A5FD108}">
      <dgm:prSet/>
      <dgm:spPr/>
      <dgm:t>
        <a:bodyPr/>
        <a:lstStyle/>
        <a:p>
          <a:endParaRPr lang="en-US"/>
        </a:p>
      </dgm:t>
    </dgm:pt>
    <dgm:pt modelId="{D81537B8-EF76-4083-9AEE-965A8B258D48}">
      <dgm:prSet/>
      <dgm:spPr/>
      <dgm:t>
        <a:bodyPr/>
        <a:lstStyle/>
        <a:p>
          <a:r>
            <a:rPr lang="en-US"/>
            <a:t>Use blended capital and guarantees to de-risk youth ventures.</a:t>
          </a:r>
        </a:p>
      </dgm:t>
    </dgm:pt>
    <dgm:pt modelId="{63E12CAA-A2ED-40B2-BB99-56A4E18383DB}" type="parTrans" cxnId="{A4A6A070-F757-4CFC-A488-1D927ECC47AA}">
      <dgm:prSet/>
      <dgm:spPr/>
      <dgm:t>
        <a:bodyPr/>
        <a:lstStyle/>
        <a:p>
          <a:endParaRPr lang="en-US"/>
        </a:p>
      </dgm:t>
    </dgm:pt>
    <dgm:pt modelId="{D5151286-221C-45CF-84D1-4378FA926CE6}" type="sibTrans" cxnId="{A4A6A070-F757-4CFC-A488-1D927ECC47AA}">
      <dgm:prSet/>
      <dgm:spPr/>
      <dgm:t>
        <a:bodyPr/>
        <a:lstStyle/>
        <a:p>
          <a:endParaRPr lang="en-US"/>
        </a:p>
      </dgm:t>
    </dgm:pt>
    <dgm:pt modelId="{CF8CDB57-C2F9-4544-B902-05D607CC3637}">
      <dgm:prSet/>
      <dgm:spPr/>
      <dgm:t>
        <a:bodyPr/>
        <a:lstStyle/>
        <a:p>
          <a:r>
            <a:rPr lang="en-US"/>
            <a:t>Simplify access and pair finance with mentorship and technical support.</a:t>
          </a:r>
        </a:p>
      </dgm:t>
    </dgm:pt>
    <dgm:pt modelId="{2131C644-22F1-487F-9B61-EFB7AAB73FED}" type="parTrans" cxnId="{305A29E7-B8A9-4157-8DF4-D2EAE1BBFBF0}">
      <dgm:prSet/>
      <dgm:spPr/>
      <dgm:t>
        <a:bodyPr/>
        <a:lstStyle/>
        <a:p>
          <a:endParaRPr lang="en-US"/>
        </a:p>
      </dgm:t>
    </dgm:pt>
    <dgm:pt modelId="{5EB7CFAF-FEFD-4870-A70B-8B545EA343EA}" type="sibTrans" cxnId="{305A29E7-B8A9-4157-8DF4-D2EAE1BBFBF0}">
      <dgm:prSet/>
      <dgm:spPr/>
      <dgm:t>
        <a:bodyPr/>
        <a:lstStyle/>
        <a:p>
          <a:endParaRPr lang="en-US"/>
        </a:p>
      </dgm:t>
    </dgm:pt>
    <dgm:pt modelId="{EB6B874A-1618-4D74-92EB-A40754E953C6}">
      <dgm:prSet/>
      <dgm:spPr/>
      <dgm:t>
        <a:bodyPr/>
        <a:lstStyle/>
        <a:p>
          <a:r>
            <a:rPr lang="en-US"/>
            <a:t>Measure quality and inclusivity of jobs; use youth- and gender-disaggregated data.</a:t>
          </a:r>
        </a:p>
      </dgm:t>
    </dgm:pt>
    <dgm:pt modelId="{1A598C4F-F944-406A-A628-541B800A6B28}" type="parTrans" cxnId="{F3CF0329-5B00-4B24-B9C7-B70BBF8A82D9}">
      <dgm:prSet/>
      <dgm:spPr/>
      <dgm:t>
        <a:bodyPr/>
        <a:lstStyle/>
        <a:p>
          <a:endParaRPr lang="en-US"/>
        </a:p>
      </dgm:t>
    </dgm:pt>
    <dgm:pt modelId="{2259EA1D-B856-45C7-B77F-DF6CFD255EAD}" type="sibTrans" cxnId="{F3CF0329-5B00-4B24-B9C7-B70BBF8A82D9}">
      <dgm:prSet/>
      <dgm:spPr/>
      <dgm:t>
        <a:bodyPr/>
        <a:lstStyle/>
        <a:p>
          <a:endParaRPr lang="en-US"/>
        </a:p>
      </dgm:t>
    </dgm:pt>
    <dgm:pt modelId="{28F36D5F-1F72-43DE-B3B7-86A4E005B3F6}">
      <dgm:prSet/>
      <dgm:spPr/>
      <dgm:t>
        <a:bodyPr/>
        <a:lstStyle/>
        <a:p>
          <a:r>
            <a:rPr lang="en-US"/>
            <a:t>Align NDCs and finance to institutionalize youth participation and accountability.</a:t>
          </a:r>
        </a:p>
      </dgm:t>
    </dgm:pt>
    <dgm:pt modelId="{86E2BF72-88ED-46F6-8386-CD09ABDC84AD}" type="parTrans" cxnId="{75F21ED4-02CA-4352-9188-F5141925E6F9}">
      <dgm:prSet/>
      <dgm:spPr/>
      <dgm:t>
        <a:bodyPr/>
        <a:lstStyle/>
        <a:p>
          <a:endParaRPr lang="en-US"/>
        </a:p>
      </dgm:t>
    </dgm:pt>
    <dgm:pt modelId="{BAA95B04-50D8-40F9-BABB-B4F9823F92A9}" type="sibTrans" cxnId="{75F21ED4-02CA-4352-9188-F5141925E6F9}">
      <dgm:prSet/>
      <dgm:spPr/>
      <dgm:t>
        <a:bodyPr/>
        <a:lstStyle/>
        <a:p>
          <a:endParaRPr lang="en-US"/>
        </a:p>
      </dgm:t>
    </dgm:pt>
    <dgm:pt modelId="{F8A26B6D-80ED-4145-8872-C3BD8BECD476}" type="pres">
      <dgm:prSet presAssocID="{1C93EC44-CDCE-4F60-AC32-83A7F5FBC722}" presName="root" presStyleCnt="0">
        <dgm:presLayoutVars>
          <dgm:dir/>
          <dgm:resizeHandles val="exact"/>
        </dgm:presLayoutVars>
      </dgm:prSet>
      <dgm:spPr/>
    </dgm:pt>
    <dgm:pt modelId="{B1EE55EB-53E8-4D37-9699-EA0C7ABE602C}" type="pres">
      <dgm:prSet presAssocID="{275B4A7A-72E9-4049-B4AD-7C29090C4261}" presName="compNode" presStyleCnt="0"/>
      <dgm:spPr/>
    </dgm:pt>
    <dgm:pt modelId="{A5734D0B-B7A6-410A-9190-9E8635A1C77D}" type="pres">
      <dgm:prSet presAssocID="{275B4A7A-72E9-4049-B4AD-7C29090C4261}" presName="bgRect" presStyleLbl="bgShp" presStyleIdx="0" presStyleCnt="5"/>
      <dgm:spPr/>
    </dgm:pt>
    <dgm:pt modelId="{7B4662C2-F30F-47E7-B944-8CCACA0F3856}" type="pres">
      <dgm:prSet presAssocID="{275B4A7A-72E9-4049-B4AD-7C29090C426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3E39075-73F3-45EA-A9E6-8A9A55B8679B}" type="pres">
      <dgm:prSet presAssocID="{275B4A7A-72E9-4049-B4AD-7C29090C4261}" presName="spaceRect" presStyleCnt="0"/>
      <dgm:spPr/>
    </dgm:pt>
    <dgm:pt modelId="{052FBB82-4F57-4EC3-BAF3-1773EA901D89}" type="pres">
      <dgm:prSet presAssocID="{275B4A7A-72E9-4049-B4AD-7C29090C4261}" presName="parTx" presStyleLbl="revTx" presStyleIdx="0" presStyleCnt="5">
        <dgm:presLayoutVars>
          <dgm:chMax val="0"/>
          <dgm:chPref val="0"/>
        </dgm:presLayoutVars>
      </dgm:prSet>
      <dgm:spPr/>
    </dgm:pt>
    <dgm:pt modelId="{FDCCA811-DE2B-46B0-8CC0-77826128A9E3}" type="pres">
      <dgm:prSet presAssocID="{56CB12FA-17D8-4B66-8654-2BE55B501557}" presName="sibTrans" presStyleCnt="0"/>
      <dgm:spPr/>
    </dgm:pt>
    <dgm:pt modelId="{244BAF2E-73FB-46A6-9CEE-C608056E7099}" type="pres">
      <dgm:prSet presAssocID="{D81537B8-EF76-4083-9AEE-965A8B258D48}" presName="compNode" presStyleCnt="0"/>
      <dgm:spPr/>
    </dgm:pt>
    <dgm:pt modelId="{3745CAE2-AA5D-434F-B9E5-7EB73FA570BA}" type="pres">
      <dgm:prSet presAssocID="{D81537B8-EF76-4083-9AEE-965A8B258D48}" presName="bgRect" presStyleLbl="bgShp" presStyleIdx="1" presStyleCnt="5"/>
      <dgm:spPr/>
    </dgm:pt>
    <dgm:pt modelId="{44869847-C9FD-412F-92D5-0C41ED6C3DAC}" type="pres">
      <dgm:prSet presAssocID="{D81537B8-EF76-4083-9AEE-965A8B258D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2168F6C4-CED7-4254-AC95-2704D36B761E}" type="pres">
      <dgm:prSet presAssocID="{D81537B8-EF76-4083-9AEE-965A8B258D48}" presName="spaceRect" presStyleCnt="0"/>
      <dgm:spPr/>
    </dgm:pt>
    <dgm:pt modelId="{9ABDAE04-5A9E-4C3C-82C7-BEBEC686C24C}" type="pres">
      <dgm:prSet presAssocID="{D81537B8-EF76-4083-9AEE-965A8B258D48}" presName="parTx" presStyleLbl="revTx" presStyleIdx="1" presStyleCnt="5">
        <dgm:presLayoutVars>
          <dgm:chMax val="0"/>
          <dgm:chPref val="0"/>
        </dgm:presLayoutVars>
      </dgm:prSet>
      <dgm:spPr/>
    </dgm:pt>
    <dgm:pt modelId="{0D2FAE0B-4422-4623-99FE-BA5BD296854F}" type="pres">
      <dgm:prSet presAssocID="{D5151286-221C-45CF-84D1-4378FA926CE6}" presName="sibTrans" presStyleCnt="0"/>
      <dgm:spPr/>
    </dgm:pt>
    <dgm:pt modelId="{C4406C7C-4243-4DE5-BEEF-56C145B1739B}" type="pres">
      <dgm:prSet presAssocID="{CF8CDB57-C2F9-4544-B902-05D607CC3637}" presName="compNode" presStyleCnt="0"/>
      <dgm:spPr/>
    </dgm:pt>
    <dgm:pt modelId="{F4EE30ED-12BC-4113-8861-270A86FA08F7}" type="pres">
      <dgm:prSet presAssocID="{CF8CDB57-C2F9-4544-B902-05D607CC3637}" presName="bgRect" presStyleLbl="bgShp" presStyleIdx="2" presStyleCnt="5"/>
      <dgm:spPr/>
    </dgm:pt>
    <dgm:pt modelId="{5FEEB647-A094-4881-95E0-992E446B34AC}" type="pres">
      <dgm:prSet presAssocID="{CF8CDB57-C2F9-4544-B902-05D607CC363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E5B1AF9-F268-43E6-BC84-F314E0EDB4AB}" type="pres">
      <dgm:prSet presAssocID="{CF8CDB57-C2F9-4544-B902-05D607CC3637}" presName="spaceRect" presStyleCnt="0"/>
      <dgm:spPr/>
    </dgm:pt>
    <dgm:pt modelId="{ED6FF5AC-DD04-4FB5-8618-21B1756D6081}" type="pres">
      <dgm:prSet presAssocID="{CF8CDB57-C2F9-4544-B902-05D607CC3637}" presName="parTx" presStyleLbl="revTx" presStyleIdx="2" presStyleCnt="5">
        <dgm:presLayoutVars>
          <dgm:chMax val="0"/>
          <dgm:chPref val="0"/>
        </dgm:presLayoutVars>
      </dgm:prSet>
      <dgm:spPr/>
    </dgm:pt>
    <dgm:pt modelId="{4A4B8D03-8FC8-4D3F-A0C8-D15405D119DB}" type="pres">
      <dgm:prSet presAssocID="{5EB7CFAF-FEFD-4870-A70B-8B545EA343EA}" presName="sibTrans" presStyleCnt="0"/>
      <dgm:spPr/>
    </dgm:pt>
    <dgm:pt modelId="{7B2B2D3D-94DF-47F9-835B-F08115FC0A91}" type="pres">
      <dgm:prSet presAssocID="{EB6B874A-1618-4D74-92EB-A40754E953C6}" presName="compNode" presStyleCnt="0"/>
      <dgm:spPr/>
    </dgm:pt>
    <dgm:pt modelId="{498CA32D-46C4-4B45-BFFF-301A89C1796D}" type="pres">
      <dgm:prSet presAssocID="{EB6B874A-1618-4D74-92EB-A40754E953C6}" presName="bgRect" presStyleLbl="bgShp" presStyleIdx="3" presStyleCnt="5"/>
      <dgm:spPr/>
    </dgm:pt>
    <dgm:pt modelId="{DEFD4ADB-60C2-4296-B892-97CB2754EAD3}" type="pres">
      <dgm:prSet presAssocID="{EB6B874A-1618-4D74-92EB-A40754E953C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61D9512-AFDD-46E9-9B93-1194542CEBA6}" type="pres">
      <dgm:prSet presAssocID="{EB6B874A-1618-4D74-92EB-A40754E953C6}" presName="spaceRect" presStyleCnt="0"/>
      <dgm:spPr/>
    </dgm:pt>
    <dgm:pt modelId="{6615FE71-ADA2-44B3-BB2F-861A3F68A399}" type="pres">
      <dgm:prSet presAssocID="{EB6B874A-1618-4D74-92EB-A40754E953C6}" presName="parTx" presStyleLbl="revTx" presStyleIdx="3" presStyleCnt="5">
        <dgm:presLayoutVars>
          <dgm:chMax val="0"/>
          <dgm:chPref val="0"/>
        </dgm:presLayoutVars>
      </dgm:prSet>
      <dgm:spPr/>
    </dgm:pt>
    <dgm:pt modelId="{691761E7-48EF-463F-A461-B4EF6D0C553A}" type="pres">
      <dgm:prSet presAssocID="{2259EA1D-B856-45C7-B77F-DF6CFD255EAD}" presName="sibTrans" presStyleCnt="0"/>
      <dgm:spPr/>
    </dgm:pt>
    <dgm:pt modelId="{0CB6C866-1194-47C2-B580-4512014DA561}" type="pres">
      <dgm:prSet presAssocID="{28F36D5F-1F72-43DE-B3B7-86A4E005B3F6}" presName="compNode" presStyleCnt="0"/>
      <dgm:spPr/>
    </dgm:pt>
    <dgm:pt modelId="{CBE30C78-2073-4764-A9E0-89CADF2F0A7F}" type="pres">
      <dgm:prSet presAssocID="{28F36D5F-1F72-43DE-B3B7-86A4E005B3F6}" presName="bgRect" presStyleLbl="bgShp" presStyleIdx="4" presStyleCnt="5"/>
      <dgm:spPr/>
    </dgm:pt>
    <dgm:pt modelId="{F8AF60C7-DF8A-4EBD-BB47-49196E9B7240}" type="pres">
      <dgm:prSet presAssocID="{28F36D5F-1F72-43DE-B3B7-86A4E005B3F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90CF1CB-8796-4DD4-9136-816339E912BD}" type="pres">
      <dgm:prSet presAssocID="{28F36D5F-1F72-43DE-B3B7-86A4E005B3F6}" presName="spaceRect" presStyleCnt="0"/>
      <dgm:spPr/>
    </dgm:pt>
    <dgm:pt modelId="{9737AC12-176B-49DC-BB30-3FFF7F039297}" type="pres">
      <dgm:prSet presAssocID="{28F36D5F-1F72-43DE-B3B7-86A4E005B3F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BC27C14-F1FB-4675-B610-BD4A6A5FD108}" srcId="{1C93EC44-CDCE-4F60-AC32-83A7F5FBC722}" destId="{275B4A7A-72E9-4049-B4AD-7C29090C4261}" srcOrd="0" destOrd="0" parTransId="{EDC6966B-1C89-48B7-975E-472E5D877E03}" sibTransId="{56CB12FA-17D8-4B66-8654-2BE55B501557}"/>
    <dgm:cxn modelId="{D3453D22-428D-4637-9366-EBA7496EBFC5}" type="presOf" srcId="{CF8CDB57-C2F9-4544-B902-05D607CC3637}" destId="{ED6FF5AC-DD04-4FB5-8618-21B1756D6081}" srcOrd="0" destOrd="0" presId="urn:microsoft.com/office/officeart/2018/2/layout/IconVerticalSolidList"/>
    <dgm:cxn modelId="{F3CF0329-5B00-4B24-B9C7-B70BBF8A82D9}" srcId="{1C93EC44-CDCE-4F60-AC32-83A7F5FBC722}" destId="{EB6B874A-1618-4D74-92EB-A40754E953C6}" srcOrd="3" destOrd="0" parTransId="{1A598C4F-F944-406A-A628-541B800A6B28}" sibTransId="{2259EA1D-B856-45C7-B77F-DF6CFD255EAD}"/>
    <dgm:cxn modelId="{C13E3836-3010-4CEB-BB57-BFDBDBD0C7C7}" type="presOf" srcId="{EB6B874A-1618-4D74-92EB-A40754E953C6}" destId="{6615FE71-ADA2-44B3-BB2F-861A3F68A399}" srcOrd="0" destOrd="0" presId="urn:microsoft.com/office/officeart/2018/2/layout/IconVerticalSolidList"/>
    <dgm:cxn modelId="{A4A6A070-F757-4CFC-A488-1D927ECC47AA}" srcId="{1C93EC44-CDCE-4F60-AC32-83A7F5FBC722}" destId="{D81537B8-EF76-4083-9AEE-965A8B258D48}" srcOrd="1" destOrd="0" parTransId="{63E12CAA-A2ED-40B2-BB99-56A4E18383DB}" sibTransId="{D5151286-221C-45CF-84D1-4378FA926CE6}"/>
    <dgm:cxn modelId="{49E25398-FE91-4A92-B476-A51E7A883831}" type="presOf" srcId="{1C93EC44-CDCE-4F60-AC32-83A7F5FBC722}" destId="{F8A26B6D-80ED-4145-8872-C3BD8BECD476}" srcOrd="0" destOrd="0" presId="urn:microsoft.com/office/officeart/2018/2/layout/IconVerticalSolidList"/>
    <dgm:cxn modelId="{2A15F3A4-03A4-4B0E-B09E-6F107C7C0407}" type="presOf" srcId="{28F36D5F-1F72-43DE-B3B7-86A4E005B3F6}" destId="{9737AC12-176B-49DC-BB30-3FFF7F039297}" srcOrd="0" destOrd="0" presId="urn:microsoft.com/office/officeart/2018/2/layout/IconVerticalSolidList"/>
    <dgm:cxn modelId="{4304F6CB-E090-42B2-A496-C63CCFCDB8AD}" type="presOf" srcId="{D81537B8-EF76-4083-9AEE-965A8B258D48}" destId="{9ABDAE04-5A9E-4C3C-82C7-BEBEC686C24C}" srcOrd="0" destOrd="0" presId="urn:microsoft.com/office/officeart/2018/2/layout/IconVerticalSolidList"/>
    <dgm:cxn modelId="{75F21ED4-02CA-4352-9188-F5141925E6F9}" srcId="{1C93EC44-CDCE-4F60-AC32-83A7F5FBC722}" destId="{28F36D5F-1F72-43DE-B3B7-86A4E005B3F6}" srcOrd="4" destOrd="0" parTransId="{86E2BF72-88ED-46F6-8386-CD09ABDC84AD}" sibTransId="{BAA95B04-50D8-40F9-BABB-B4F9823F92A9}"/>
    <dgm:cxn modelId="{6A7DE2E1-B697-43A2-A4C1-3B4B0D1CA35C}" type="presOf" srcId="{275B4A7A-72E9-4049-B4AD-7C29090C4261}" destId="{052FBB82-4F57-4EC3-BAF3-1773EA901D89}" srcOrd="0" destOrd="0" presId="urn:microsoft.com/office/officeart/2018/2/layout/IconVerticalSolidList"/>
    <dgm:cxn modelId="{305A29E7-B8A9-4157-8DF4-D2EAE1BBFBF0}" srcId="{1C93EC44-CDCE-4F60-AC32-83A7F5FBC722}" destId="{CF8CDB57-C2F9-4544-B902-05D607CC3637}" srcOrd="2" destOrd="0" parTransId="{2131C644-22F1-487F-9B61-EFB7AAB73FED}" sibTransId="{5EB7CFAF-FEFD-4870-A70B-8B545EA343EA}"/>
    <dgm:cxn modelId="{5072A56F-0046-4D0E-A9D4-986F41D8B032}" type="presParOf" srcId="{F8A26B6D-80ED-4145-8872-C3BD8BECD476}" destId="{B1EE55EB-53E8-4D37-9699-EA0C7ABE602C}" srcOrd="0" destOrd="0" presId="urn:microsoft.com/office/officeart/2018/2/layout/IconVerticalSolidList"/>
    <dgm:cxn modelId="{6BE78A61-EDDB-42FE-9345-59FF0A99684D}" type="presParOf" srcId="{B1EE55EB-53E8-4D37-9699-EA0C7ABE602C}" destId="{A5734D0B-B7A6-410A-9190-9E8635A1C77D}" srcOrd="0" destOrd="0" presId="urn:microsoft.com/office/officeart/2018/2/layout/IconVerticalSolidList"/>
    <dgm:cxn modelId="{8BF98B57-9301-4523-8143-C6C3DA99F406}" type="presParOf" srcId="{B1EE55EB-53E8-4D37-9699-EA0C7ABE602C}" destId="{7B4662C2-F30F-47E7-B944-8CCACA0F3856}" srcOrd="1" destOrd="0" presId="urn:microsoft.com/office/officeart/2018/2/layout/IconVerticalSolidList"/>
    <dgm:cxn modelId="{CD39BEEA-C68D-4B9D-AAB2-71B51113594C}" type="presParOf" srcId="{B1EE55EB-53E8-4D37-9699-EA0C7ABE602C}" destId="{63E39075-73F3-45EA-A9E6-8A9A55B8679B}" srcOrd="2" destOrd="0" presId="urn:microsoft.com/office/officeart/2018/2/layout/IconVerticalSolidList"/>
    <dgm:cxn modelId="{173ECDC8-08B0-4018-9C64-7A1EF622673F}" type="presParOf" srcId="{B1EE55EB-53E8-4D37-9699-EA0C7ABE602C}" destId="{052FBB82-4F57-4EC3-BAF3-1773EA901D89}" srcOrd="3" destOrd="0" presId="urn:microsoft.com/office/officeart/2018/2/layout/IconVerticalSolidList"/>
    <dgm:cxn modelId="{DCD8F142-D62B-4615-955E-DBEA44C9E068}" type="presParOf" srcId="{F8A26B6D-80ED-4145-8872-C3BD8BECD476}" destId="{FDCCA811-DE2B-46B0-8CC0-77826128A9E3}" srcOrd="1" destOrd="0" presId="urn:microsoft.com/office/officeart/2018/2/layout/IconVerticalSolidList"/>
    <dgm:cxn modelId="{346FC21F-CDF4-4548-8E2B-5B09BB0BA3D8}" type="presParOf" srcId="{F8A26B6D-80ED-4145-8872-C3BD8BECD476}" destId="{244BAF2E-73FB-46A6-9CEE-C608056E7099}" srcOrd="2" destOrd="0" presId="urn:microsoft.com/office/officeart/2018/2/layout/IconVerticalSolidList"/>
    <dgm:cxn modelId="{38CF4A3B-EF12-4DF0-A43B-2437E305075A}" type="presParOf" srcId="{244BAF2E-73FB-46A6-9CEE-C608056E7099}" destId="{3745CAE2-AA5D-434F-B9E5-7EB73FA570BA}" srcOrd="0" destOrd="0" presId="urn:microsoft.com/office/officeart/2018/2/layout/IconVerticalSolidList"/>
    <dgm:cxn modelId="{3D557F43-6C27-4F81-9AE7-2F6B751F9FC8}" type="presParOf" srcId="{244BAF2E-73FB-46A6-9CEE-C608056E7099}" destId="{44869847-C9FD-412F-92D5-0C41ED6C3DAC}" srcOrd="1" destOrd="0" presId="urn:microsoft.com/office/officeart/2018/2/layout/IconVerticalSolidList"/>
    <dgm:cxn modelId="{369CF985-5662-497B-8622-B09343BD1B2B}" type="presParOf" srcId="{244BAF2E-73FB-46A6-9CEE-C608056E7099}" destId="{2168F6C4-CED7-4254-AC95-2704D36B761E}" srcOrd="2" destOrd="0" presId="urn:microsoft.com/office/officeart/2018/2/layout/IconVerticalSolidList"/>
    <dgm:cxn modelId="{3DF7D5B1-3DEC-4376-A395-A7983CD2CFA3}" type="presParOf" srcId="{244BAF2E-73FB-46A6-9CEE-C608056E7099}" destId="{9ABDAE04-5A9E-4C3C-82C7-BEBEC686C24C}" srcOrd="3" destOrd="0" presId="urn:microsoft.com/office/officeart/2018/2/layout/IconVerticalSolidList"/>
    <dgm:cxn modelId="{8FE362B1-5B62-4B54-BDED-C2727E3AAADD}" type="presParOf" srcId="{F8A26B6D-80ED-4145-8872-C3BD8BECD476}" destId="{0D2FAE0B-4422-4623-99FE-BA5BD296854F}" srcOrd="3" destOrd="0" presId="urn:microsoft.com/office/officeart/2018/2/layout/IconVerticalSolidList"/>
    <dgm:cxn modelId="{FFE9F11A-96DE-44AB-A375-6FBBEE10D86F}" type="presParOf" srcId="{F8A26B6D-80ED-4145-8872-C3BD8BECD476}" destId="{C4406C7C-4243-4DE5-BEEF-56C145B1739B}" srcOrd="4" destOrd="0" presId="urn:microsoft.com/office/officeart/2018/2/layout/IconVerticalSolidList"/>
    <dgm:cxn modelId="{EA57A030-6317-4443-9D41-97F664E17A12}" type="presParOf" srcId="{C4406C7C-4243-4DE5-BEEF-56C145B1739B}" destId="{F4EE30ED-12BC-4113-8861-270A86FA08F7}" srcOrd="0" destOrd="0" presId="urn:microsoft.com/office/officeart/2018/2/layout/IconVerticalSolidList"/>
    <dgm:cxn modelId="{8E6BC208-EB1C-4CB1-A5C3-5F6A7BBEC9B6}" type="presParOf" srcId="{C4406C7C-4243-4DE5-BEEF-56C145B1739B}" destId="{5FEEB647-A094-4881-95E0-992E446B34AC}" srcOrd="1" destOrd="0" presId="urn:microsoft.com/office/officeart/2018/2/layout/IconVerticalSolidList"/>
    <dgm:cxn modelId="{EF0C4AD5-7944-452F-9705-915E14F1EF66}" type="presParOf" srcId="{C4406C7C-4243-4DE5-BEEF-56C145B1739B}" destId="{FE5B1AF9-F268-43E6-BC84-F314E0EDB4AB}" srcOrd="2" destOrd="0" presId="urn:microsoft.com/office/officeart/2018/2/layout/IconVerticalSolidList"/>
    <dgm:cxn modelId="{2418410D-9A67-4A89-A97A-B16D6F474483}" type="presParOf" srcId="{C4406C7C-4243-4DE5-BEEF-56C145B1739B}" destId="{ED6FF5AC-DD04-4FB5-8618-21B1756D6081}" srcOrd="3" destOrd="0" presId="urn:microsoft.com/office/officeart/2018/2/layout/IconVerticalSolidList"/>
    <dgm:cxn modelId="{A1A5B0A9-892F-42F4-A6C0-A50692AD5D18}" type="presParOf" srcId="{F8A26B6D-80ED-4145-8872-C3BD8BECD476}" destId="{4A4B8D03-8FC8-4D3F-A0C8-D15405D119DB}" srcOrd="5" destOrd="0" presId="urn:microsoft.com/office/officeart/2018/2/layout/IconVerticalSolidList"/>
    <dgm:cxn modelId="{85B582DF-6A0A-4AD1-98C6-406D202924DE}" type="presParOf" srcId="{F8A26B6D-80ED-4145-8872-C3BD8BECD476}" destId="{7B2B2D3D-94DF-47F9-835B-F08115FC0A91}" srcOrd="6" destOrd="0" presId="urn:microsoft.com/office/officeart/2018/2/layout/IconVerticalSolidList"/>
    <dgm:cxn modelId="{95C81B7C-02E7-44E2-8C6D-2C696FC1D54D}" type="presParOf" srcId="{7B2B2D3D-94DF-47F9-835B-F08115FC0A91}" destId="{498CA32D-46C4-4B45-BFFF-301A89C1796D}" srcOrd="0" destOrd="0" presId="urn:microsoft.com/office/officeart/2018/2/layout/IconVerticalSolidList"/>
    <dgm:cxn modelId="{4DCE7621-1BE5-4BFE-A682-D28B19C3FE89}" type="presParOf" srcId="{7B2B2D3D-94DF-47F9-835B-F08115FC0A91}" destId="{DEFD4ADB-60C2-4296-B892-97CB2754EAD3}" srcOrd="1" destOrd="0" presId="urn:microsoft.com/office/officeart/2018/2/layout/IconVerticalSolidList"/>
    <dgm:cxn modelId="{78BF1313-9C07-46EA-B439-8D4F6BE676AB}" type="presParOf" srcId="{7B2B2D3D-94DF-47F9-835B-F08115FC0A91}" destId="{761D9512-AFDD-46E9-9B93-1194542CEBA6}" srcOrd="2" destOrd="0" presId="urn:microsoft.com/office/officeart/2018/2/layout/IconVerticalSolidList"/>
    <dgm:cxn modelId="{52AF2BA4-64FD-4AF7-B730-CB69A306E73D}" type="presParOf" srcId="{7B2B2D3D-94DF-47F9-835B-F08115FC0A91}" destId="{6615FE71-ADA2-44B3-BB2F-861A3F68A399}" srcOrd="3" destOrd="0" presId="urn:microsoft.com/office/officeart/2018/2/layout/IconVerticalSolidList"/>
    <dgm:cxn modelId="{1FE274DD-1F1F-43CF-A756-D6DA127173E8}" type="presParOf" srcId="{F8A26B6D-80ED-4145-8872-C3BD8BECD476}" destId="{691761E7-48EF-463F-A461-B4EF6D0C553A}" srcOrd="7" destOrd="0" presId="urn:microsoft.com/office/officeart/2018/2/layout/IconVerticalSolidList"/>
    <dgm:cxn modelId="{0054875A-04B5-44F8-9904-A9DDCDEC5A3D}" type="presParOf" srcId="{F8A26B6D-80ED-4145-8872-C3BD8BECD476}" destId="{0CB6C866-1194-47C2-B580-4512014DA561}" srcOrd="8" destOrd="0" presId="urn:microsoft.com/office/officeart/2018/2/layout/IconVerticalSolidList"/>
    <dgm:cxn modelId="{F05D1B63-144E-4059-98CE-A3ABF7530906}" type="presParOf" srcId="{0CB6C866-1194-47C2-B580-4512014DA561}" destId="{CBE30C78-2073-4764-A9E0-89CADF2F0A7F}" srcOrd="0" destOrd="0" presId="urn:microsoft.com/office/officeart/2018/2/layout/IconVerticalSolidList"/>
    <dgm:cxn modelId="{7F906568-C79A-4322-B12C-FAE2D72A2190}" type="presParOf" srcId="{0CB6C866-1194-47C2-B580-4512014DA561}" destId="{F8AF60C7-DF8A-4EBD-BB47-49196E9B7240}" srcOrd="1" destOrd="0" presId="urn:microsoft.com/office/officeart/2018/2/layout/IconVerticalSolidList"/>
    <dgm:cxn modelId="{CF58C2AF-DC12-4306-83DA-399D31BAD99A}" type="presParOf" srcId="{0CB6C866-1194-47C2-B580-4512014DA561}" destId="{590CF1CB-8796-4DD4-9136-816339E912BD}" srcOrd="2" destOrd="0" presId="urn:microsoft.com/office/officeart/2018/2/layout/IconVerticalSolidList"/>
    <dgm:cxn modelId="{4601C00F-3BBE-4196-AFBF-7C1CC1EF3ADA}" type="presParOf" srcId="{0CB6C866-1194-47C2-B580-4512014DA561}" destId="{9737AC12-176B-49DC-BB30-3FFF7F0392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2F806-C509-4FDC-871B-F3BD00BB7A2D}">
      <dsp:nvSpPr>
        <dsp:cNvPr id="0" name=""/>
        <dsp:cNvSpPr/>
      </dsp:nvSpPr>
      <dsp:spPr>
        <a:xfrm>
          <a:off x="0" y="18899"/>
          <a:ext cx="1036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6"/>
              </a:solidFill>
            </a:rPr>
            <a:t>Developing countries need over USD 4 trillion annually to meet SDG and climate goals</a:t>
          </a:r>
          <a:endParaRPr lang="en-GB" sz="2500" kern="1200" dirty="0">
            <a:solidFill>
              <a:schemeClr val="accent6"/>
            </a:solidFill>
          </a:endParaRPr>
        </a:p>
      </dsp:txBody>
      <dsp:txXfrm>
        <a:off x="47120" y="66019"/>
        <a:ext cx="10268960" cy="871010"/>
      </dsp:txXfrm>
    </dsp:sp>
    <dsp:sp modelId="{63F1A502-B0C9-4AC1-BBCC-AD553B85215D}">
      <dsp:nvSpPr>
        <dsp:cNvPr id="0" name=""/>
        <dsp:cNvSpPr/>
      </dsp:nvSpPr>
      <dsp:spPr>
        <a:xfrm>
          <a:off x="0" y="1056150"/>
          <a:ext cx="1036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6"/>
              </a:solidFill>
            </a:rPr>
            <a:t>ODA and concessional aid are under pressure; shift toward blended and private finance</a:t>
          </a:r>
        </a:p>
      </dsp:txBody>
      <dsp:txXfrm>
        <a:off x="47120" y="1103270"/>
        <a:ext cx="10268960" cy="871010"/>
      </dsp:txXfrm>
    </dsp:sp>
    <dsp:sp modelId="{0E1AC3D2-C60E-4C4E-A37E-78E39F3D70A1}">
      <dsp:nvSpPr>
        <dsp:cNvPr id="0" name=""/>
        <dsp:cNvSpPr/>
      </dsp:nvSpPr>
      <dsp:spPr>
        <a:xfrm>
          <a:off x="0" y="2093400"/>
          <a:ext cx="1036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6"/>
              </a:solidFill>
            </a:rPr>
            <a:t>Emerging instruments: green bonds, carbon credits, climate funds, results-based finance</a:t>
          </a:r>
        </a:p>
      </dsp:txBody>
      <dsp:txXfrm>
        <a:off x="47120" y="2140520"/>
        <a:ext cx="10268960" cy="871010"/>
      </dsp:txXfrm>
    </dsp:sp>
    <dsp:sp modelId="{8D4E8313-2E13-4348-9428-0112F25AA427}">
      <dsp:nvSpPr>
        <dsp:cNvPr id="0" name=""/>
        <dsp:cNvSpPr/>
      </dsp:nvSpPr>
      <dsp:spPr>
        <a:xfrm>
          <a:off x="0" y="3130650"/>
          <a:ext cx="10363200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accent6"/>
              </a:solidFill>
            </a:rPr>
            <a:t>Risk: youth-led and small projects remain excluded unless design is inclusive</a:t>
          </a:r>
        </a:p>
      </dsp:txBody>
      <dsp:txXfrm>
        <a:off x="47120" y="3177770"/>
        <a:ext cx="10268960" cy="871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5980B-460F-4FD8-99E4-571F51941CAF}">
      <dsp:nvSpPr>
        <dsp:cNvPr id="0" name=""/>
        <dsp:cNvSpPr/>
      </dsp:nvSpPr>
      <dsp:spPr>
        <a:xfrm>
          <a:off x="3316224" y="2059"/>
          <a:ext cx="3730752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</a:rPr>
            <a:t>Youth unemployment is triple adult rates; many in informal, low-productivity work.</a:t>
          </a:r>
        </a:p>
      </dsp:txBody>
      <dsp:txXfrm>
        <a:off x="3364577" y="50412"/>
        <a:ext cx="3634046" cy="893819"/>
      </dsp:txXfrm>
    </dsp:sp>
    <dsp:sp modelId="{575EACF2-3CA9-4979-9B09-C3D00D1B3848}">
      <dsp:nvSpPr>
        <dsp:cNvPr id="0" name=""/>
        <dsp:cNvSpPr/>
      </dsp:nvSpPr>
      <dsp:spPr>
        <a:xfrm>
          <a:off x="3316224" y="1042111"/>
          <a:ext cx="3730752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</a:rPr>
            <a:t>Youth drive innovation in climate, energy, agriculture, digital tools.</a:t>
          </a:r>
        </a:p>
      </dsp:txBody>
      <dsp:txXfrm>
        <a:off x="3364577" y="1090464"/>
        <a:ext cx="3634046" cy="893819"/>
      </dsp:txXfrm>
    </dsp:sp>
    <dsp:sp modelId="{8E00FC26-EB4B-4E2F-905D-EBB4CFE5CD6F}">
      <dsp:nvSpPr>
        <dsp:cNvPr id="0" name=""/>
        <dsp:cNvSpPr/>
      </dsp:nvSpPr>
      <dsp:spPr>
        <a:xfrm>
          <a:off x="3316224" y="2082163"/>
          <a:ext cx="3730752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</a:rPr>
            <a:t>Only ~20% of NDCs address youth access to finance, revealing a financing gap.</a:t>
          </a:r>
        </a:p>
      </dsp:txBody>
      <dsp:txXfrm>
        <a:off x="3364577" y="2130516"/>
        <a:ext cx="3634046" cy="893819"/>
      </dsp:txXfrm>
    </dsp:sp>
    <dsp:sp modelId="{EFEADB3C-F7DC-43A2-A25E-B027FEB41E28}">
      <dsp:nvSpPr>
        <dsp:cNvPr id="0" name=""/>
        <dsp:cNvSpPr/>
      </dsp:nvSpPr>
      <dsp:spPr>
        <a:xfrm>
          <a:off x="3316224" y="3122215"/>
          <a:ext cx="3730752" cy="990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</a:rPr>
            <a:t>Youth inclusion is rising in policy, but not yet in financial access.</a:t>
          </a:r>
        </a:p>
      </dsp:txBody>
      <dsp:txXfrm>
        <a:off x="3364577" y="3170568"/>
        <a:ext cx="3634046" cy="89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C2426-0D06-46C2-A7BD-5E9476477AC1}">
      <dsp:nvSpPr>
        <dsp:cNvPr id="0" name=""/>
        <dsp:cNvSpPr/>
      </dsp:nvSpPr>
      <dsp:spPr>
        <a:xfrm>
          <a:off x="0" y="0"/>
          <a:ext cx="68156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924DF-FAE4-4C87-B557-894E91FF8B81}">
      <dsp:nvSpPr>
        <dsp:cNvPr id="0" name=""/>
        <dsp:cNvSpPr/>
      </dsp:nvSpPr>
      <dsp:spPr>
        <a:xfrm>
          <a:off x="0" y="0"/>
          <a:ext cx="6815667" cy="1172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i.e </a:t>
          </a:r>
          <a:r>
            <a:rPr lang="en-US" sz="2500" kern="1200"/>
            <a:t>GCF and GEF expanding inclusive access via local entities and small-grant windows.</a:t>
          </a:r>
        </a:p>
      </dsp:txBody>
      <dsp:txXfrm>
        <a:off x="0" y="0"/>
        <a:ext cx="6815667" cy="1172765"/>
      </dsp:txXfrm>
    </dsp:sp>
    <dsp:sp modelId="{0FE6DC19-1452-4ECB-9BE8-E71624DD379A}">
      <dsp:nvSpPr>
        <dsp:cNvPr id="0" name=""/>
        <dsp:cNvSpPr/>
      </dsp:nvSpPr>
      <dsp:spPr>
        <a:xfrm>
          <a:off x="0" y="1172765"/>
          <a:ext cx="68156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9AD76-3E3C-416D-A313-5BC697B38B20}">
      <dsp:nvSpPr>
        <dsp:cNvPr id="0" name=""/>
        <dsp:cNvSpPr/>
      </dsp:nvSpPr>
      <dsp:spPr>
        <a:xfrm>
          <a:off x="0" y="1172765"/>
          <a:ext cx="6815667" cy="1172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Examples: E-Mobility Program (GCF Africa), GEF Challenge Program for youth start-ups</a:t>
          </a:r>
        </a:p>
      </dsp:txBody>
      <dsp:txXfrm>
        <a:off x="0" y="1172765"/>
        <a:ext cx="6815667" cy="1172765"/>
      </dsp:txXfrm>
    </dsp:sp>
    <dsp:sp modelId="{B9AAE1BB-B0D9-4A47-ABE1-433E120CE157}">
      <dsp:nvSpPr>
        <dsp:cNvPr id="0" name=""/>
        <dsp:cNvSpPr/>
      </dsp:nvSpPr>
      <dsp:spPr>
        <a:xfrm>
          <a:off x="0" y="2345531"/>
          <a:ext cx="68156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BC889-4FEB-406E-838D-9108231BDA24}">
      <dsp:nvSpPr>
        <dsp:cNvPr id="0" name=""/>
        <dsp:cNvSpPr/>
      </dsp:nvSpPr>
      <dsp:spPr>
        <a:xfrm>
          <a:off x="0" y="2345531"/>
          <a:ext cx="6815667" cy="1172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New NDCs embed GESI safeguards and youth roles — but finance pathways remain vague</a:t>
          </a:r>
        </a:p>
      </dsp:txBody>
      <dsp:txXfrm>
        <a:off x="0" y="2345531"/>
        <a:ext cx="6815667" cy="1172765"/>
      </dsp:txXfrm>
    </dsp:sp>
    <dsp:sp modelId="{A19E03DE-9D07-4411-8053-182EFE600C75}">
      <dsp:nvSpPr>
        <dsp:cNvPr id="0" name=""/>
        <dsp:cNvSpPr/>
      </dsp:nvSpPr>
      <dsp:spPr>
        <a:xfrm>
          <a:off x="0" y="3518297"/>
          <a:ext cx="68156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A8E61-320B-4AD4-B5BB-26BD09CC463B}">
      <dsp:nvSpPr>
        <dsp:cNvPr id="0" name=""/>
        <dsp:cNvSpPr/>
      </dsp:nvSpPr>
      <dsp:spPr>
        <a:xfrm>
          <a:off x="0" y="3518297"/>
          <a:ext cx="6815667" cy="1172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Need to link climate fund access directly to youth inclusion mechanisms.</a:t>
          </a:r>
        </a:p>
      </dsp:txBody>
      <dsp:txXfrm>
        <a:off x="0" y="3518297"/>
        <a:ext cx="6815667" cy="11727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34D0B-B7A6-410A-9190-9E8635A1C77D}">
      <dsp:nvSpPr>
        <dsp:cNvPr id="0" name=""/>
        <dsp:cNvSpPr/>
      </dsp:nvSpPr>
      <dsp:spPr>
        <a:xfrm>
          <a:off x="0" y="3214"/>
          <a:ext cx="10363200" cy="684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662C2-F30F-47E7-B944-8CCACA0F3856}">
      <dsp:nvSpPr>
        <dsp:cNvPr id="0" name=""/>
        <dsp:cNvSpPr/>
      </dsp:nvSpPr>
      <dsp:spPr>
        <a:xfrm>
          <a:off x="207130" y="157278"/>
          <a:ext cx="376600" cy="376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FBB82-4F57-4EC3-BAF3-1773EA901D89}">
      <dsp:nvSpPr>
        <dsp:cNvPr id="0" name=""/>
        <dsp:cNvSpPr/>
      </dsp:nvSpPr>
      <dsp:spPr>
        <a:xfrm>
          <a:off x="790861" y="3214"/>
          <a:ext cx="95723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youth windows, quotas, and advisory roles in climate and blended funds.</a:t>
          </a:r>
        </a:p>
      </dsp:txBody>
      <dsp:txXfrm>
        <a:off x="790861" y="3214"/>
        <a:ext cx="9572338" cy="684728"/>
      </dsp:txXfrm>
    </dsp:sp>
    <dsp:sp modelId="{3745CAE2-AA5D-434F-B9E5-7EB73FA570BA}">
      <dsp:nvSpPr>
        <dsp:cNvPr id="0" name=""/>
        <dsp:cNvSpPr/>
      </dsp:nvSpPr>
      <dsp:spPr>
        <a:xfrm>
          <a:off x="0" y="859125"/>
          <a:ext cx="10363200" cy="684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69847-C9FD-412F-92D5-0C41ED6C3DAC}">
      <dsp:nvSpPr>
        <dsp:cNvPr id="0" name=""/>
        <dsp:cNvSpPr/>
      </dsp:nvSpPr>
      <dsp:spPr>
        <a:xfrm>
          <a:off x="207130" y="1013189"/>
          <a:ext cx="376600" cy="3766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DAE04-5A9E-4C3C-82C7-BEBEC686C24C}">
      <dsp:nvSpPr>
        <dsp:cNvPr id="0" name=""/>
        <dsp:cNvSpPr/>
      </dsp:nvSpPr>
      <dsp:spPr>
        <a:xfrm>
          <a:off x="790861" y="859125"/>
          <a:ext cx="95723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blended capital and guarantees to de-risk youth ventures.</a:t>
          </a:r>
        </a:p>
      </dsp:txBody>
      <dsp:txXfrm>
        <a:off x="790861" y="859125"/>
        <a:ext cx="9572338" cy="684728"/>
      </dsp:txXfrm>
    </dsp:sp>
    <dsp:sp modelId="{F4EE30ED-12BC-4113-8861-270A86FA08F7}">
      <dsp:nvSpPr>
        <dsp:cNvPr id="0" name=""/>
        <dsp:cNvSpPr/>
      </dsp:nvSpPr>
      <dsp:spPr>
        <a:xfrm>
          <a:off x="0" y="1715035"/>
          <a:ext cx="10363200" cy="684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EB647-A094-4881-95E0-992E446B34AC}">
      <dsp:nvSpPr>
        <dsp:cNvPr id="0" name=""/>
        <dsp:cNvSpPr/>
      </dsp:nvSpPr>
      <dsp:spPr>
        <a:xfrm>
          <a:off x="207130" y="1869099"/>
          <a:ext cx="376600" cy="3766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FF5AC-DD04-4FB5-8618-21B1756D6081}">
      <dsp:nvSpPr>
        <dsp:cNvPr id="0" name=""/>
        <dsp:cNvSpPr/>
      </dsp:nvSpPr>
      <dsp:spPr>
        <a:xfrm>
          <a:off x="790861" y="1715035"/>
          <a:ext cx="95723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Simplify access and pair finance with mentorship and technical support.</a:t>
          </a:r>
        </a:p>
      </dsp:txBody>
      <dsp:txXfrm>
        <a:off x="790861" y="1715035"/>
        <a:ext cx="9572338" cy="684728"/>
      </dsp:txXfrm>
    </dsp:sp>
    <dsp:sp modelId="{498CA32D-46C4-4B45-BFFF-301A89C1796D}">
      <dsp:nvSpPr>
        <dsp:cNvPr id="0" name=""/>
        <dsp:cNvSpPr/>
      </dsp:nvSpPr>
      <dsp:spPr>
        <a:xfrm>
          <a:off x="0" y="2570946"/>
          <a:ext cx="10363200" cy="684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D4ADB-60C2-4296-B892-97CB2754EAD3}">
      <dsp:nvSpPr>
        <dsp:cNvPr id="0" name=""/>
        <dsp:cNvSpPr/>
      </dsp:nvSpPr>
      <dsp:spPr>
        <a:xfrm>
          <a:off x="207130" y="2725010"/>
          <a:ext cx="376600" cy="3766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5FE71-ADA2-44B3-BB2F-861A3F68A399}">
      <dsp:nvSpPr>
        <dsp:cNvPr id="0" name=""/>
        <dsp:cNvSpPr/>
      </dsp:nvSpPr>
      <dsp:spPr>
        <a:xfrm>
          <a:off x="790861" y="2570946"/>
          <a:ext cx="95723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Measure quality and inclusivity of jobs; use youth- and gender-disaggregated data.</a:t>
          </a:r>
        </a:p>
      </dsp:txBody>
      <dsp:txXfrm>
        <a:off x="790861" y="2570946"/>
        <a:ext cx="9572338" cy="684728"/>
      </dsp:txXfrm>
    </dsp:sp>
    <dsp:sp modelId="{CBE30C78-2073-4764-A9E0-89CADF2F0A7F}">
      <dsp:nvSpPr>
        <dsp:cNvPr id="0" name=""/>
        <dsp:cNvSpPr/>
      </dsp:nvSpPr>
      <dsp:spPr>
        <a:xfrm>
          <a:off x="0" y="3426856"/>
          <a:ext cx="10363200" cy="6847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F60C7-DF8A-4EBD-BB47-49196E9B7240}">
      <dsp:nvSpPr>
        <dsp:cNvPr id="0" name=""/>
        <dsp:cNvSpPr/>
      </dsp:nvSpPr>
      <dsp:spPr>
        <a:xfrm>
          <a:off x="207130" y="3580920"/>
          <a:ext cx="376600" cy="3766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7AC12-176B-49DC-BB30-3FFF7F039297}">
      <dsp:nvSpPr>
        <dsp:cNvPr id="0" name=""/>
        <dsp:cNvSpPr/>
      </dsp:nvSpPr>
      <dsp:spPr>
        <a:xfrm>
          <a:off x="790861" y="3426856"/>
          <a:ext cx="9572338" cy="684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7" tIns="72467" rIns="72467" bIns="724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Align NDCs and finance to institutionalize youth participation and accountability.</a:t>
          </a:r>
        </a:p>
      </dsp:txBody>
      <dsp:txXfrm>
        <a:off x="790861" y="3426856"/>
        <a:ext cx="9572338" cy="684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3E9EC-D5ED-4285-B5B3-0B012A446B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54147-9894-4E19-98CD-DC7AEF639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3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8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3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1412776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3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1412776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438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500" y="14382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8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5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1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82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96384" y="1412776"/>
            <a:ext cx="73152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384" y="4808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7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2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0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2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7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B3B7-F549-4D57-A5AE-8ABA6A5D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D759-2C3D-43B7-86D5-8D1632555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1013" y="593"/>
            <a:ext cx="12196323" cy="681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38275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"/>
            <a:ext cx="1036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Geneva" charset="0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9" y="5647351"/>
            <a:ext cx="2827170" cy="722349"/>
          </a:xfrm>
          <a:prstGeom prst="rect">
            <a:avLst/>
          </a:prstGeom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431305" y="5494839"/>
            <a:ext cx="7555349" cy="136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Savis Sadeghian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Senior Technical Specialist – Multilateral Climate and Environmental Funds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Environment, Climate, Gender and Social inclusion (ECG)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Office of Technical Delivery (OTD)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6761018" cy="3740727"/>
            <a:chOff x="0" y="-1"/>
            <a:chExt cx="7239786" cy="39927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" r="40755" b="-974"/>
            <a:stretch/>
          </p:blipFill>
          <p:spPr>
            <a:xfrm>
              <a:off x="0" y="-1"/>
              <a:ext cx="7239786" cy="39927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99854" y="196733"/>
              <a:ext cx="6850531" cy="193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Development Finance for Youth in a Changing Landscape – </a:t>
              </a:r>
            </a:p>
            <a:p>
              <a:endParaRPr lang="en-US" sz="30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GB" sz="2800" b="1" i="1" dirty="0">
                  <a:solidFill>
                    <a:schemeClr val="bg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Global Development Finance Trends</a:t>
              </a:r>
              <a:endParaRPr lang="en-GB" sz="28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DA69341-1EBB-4448-FC93-A3589E60B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255" y="0"/>
            <a:ext cx="5548745" cy="36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"/>
            <a:ext cx="10363200" cy="1196975"/>
          </a:xfrm>
        </p:spPr>
        <p:txBody>
          <a:bodyPr wrap="square" anchor="ctr">
            <a:normAutofit/>
          </a:bodyPr>
          <a:lstStyle/>
          <a:p>
            <a:r>
              <a:t>Global Development Finance: A Time of Transition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F9923C-6AAF-C675-D1E5-0C57DF7AF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683960"/>
              </p:ext>
            </p:extLst>
          </p:nvPr>
        </p:nvGraphicFramePr>
        <p:xfrm>
          <a:off x="622300" y="1438275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"/>
            <a:ext cx="10363200" cy="1196975"/>
          </a:xfrm>
        </p:spPr>
        <p:txBody>
          <a:bodyPr wrap="square" anchor="ctr">
            <a:normAutofit/>
          </a:bodyPr>
          <a:lstStyle/>
          <a:p>
            <a:r>
              <a:t>Youth Employment: Urgency and Opportunity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7663CF-2147-DBA7-AB20-EAA9A61BC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844065"/>
              </p:ext>
            </p:extLst>
          </p:nvPr>
        </p:nvGraphicFramePr>
        <p:xfrm>
          <a:off x="-2585027" y="1479839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3F3FB3-428C-8AB6-61E0-C7F562D02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043" y="2167277"/>
            <a:ext cx="5194272" cy="30341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438275"/>
            <a:ext cx="5080000" cy="4114800"/>
          </a:xfrm>
        </p:spPr>
        <p:txBody>
          <a:bodyPr wrap="square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  <a:defRPr sz="1800"/>
            </a:pPr>
            <a:r>
              <a:rPr lang="en-US" dirty="0"/>
              <a:t> Green Bonds &amp; Sustainability Loans: finance clean energy, jobs, infrastructure.</a:t>
            </a:r>
          </a:p>
          <a:p>
            <a:pPr>
              <a:buFont typeface="Wingdings" panose="05000000000000000000" pitchFamily="2" charset="2"/>
              <a:buChar char="q"/>
              <a:defRPr sz="1800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  <a:defRPr sz="1800"/>
            </a:pPr>
            <a:r>
              <a:rPr lang="en-US" dirty="0"/>
              <a:t> Carbon Markets: channel benefits to youth-led reforestation, agriculture, clean cooking.</a:t>
            </a:r>
          </a:p>
          <a:p>
            <a:pPr>
              <a:buFont typeface="Wingdings" panose="05000000000000000000" pitchFamily="2" charset="2"/>
              <a:buChar char="q"/>
              <a:defRPr sz="1800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  <a:defRPr sz="1800"/>
            </a:pPr>
            <a:r>
              <a:rPr lang="en-US" dirty="0"/>
              <a:t> Results-Based &amp; Impact Bonds: link returns to verified youth employment outcomes.</a:t>
            </a:r>
          </a:p>
          <a:p>
            <a:pPr>
              <a:buFont typeface="Wingdings" panose="05000000000000000000" pitchFamily="2" charset="2"/>
              <a:buChar char="q"/>
              <a:defRPr sz="1800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  <a:defRPr sz="1800"/>
            </a:pPr>
            <a:r>
              <a:rPr lang="en-US" dirty="0"/>
              <a:t> Blended &amp; De-risking Vehicles: lower entry barriers and improve bankability for youth.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1F661-BA19-D55B-0229-BCE68827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38" r="23684" b="-1"/>
          <a:stretch>
            <a:fillRect/>
          </a:stretch>
        </p:blipFill>
        <p:spPr>
          <a:xfrm>
            <a:off x="5905500" y="1438275"/>
            <a:ext cx="50800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"/>
            <a:ext cx="10363200" cy="1196975"/>
          </a:xfrm>
        </p:spPr>
        <p:txBody>
          <a:bodyPr wrap="square" anchor="ctr">
            <a:normAutofit/>
          </a:bodyPr>
          <a:lstStyle/>
          <a:p>
            <a:r>
              <a:t>Emerging Financing Mechanisms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"/>
            <a:ext cx="10363200" cy="1196975"/>
          </a:xfrm>
        </p:spPr>
        <p:txBody>
          <a:bodyPr wrap="square" anchor="ctr">
            <a:normAutofit/>
          </a:bodyPr>
          <a:lstStyle/>
          <a:p>
            <a:r>
              <a:rPr dirty="0"/>
              <a:t>Catalytic Role of Climate Funds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A1640B-7692-D797-DECA-640F7955D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353363"/>
              </p:ext>
            </p:extLst>
          </p:nvPr>
        </p:nvGraphicFramePr>
        <p:xfrm>
          <a:off x="4766733" y="1435101"/>
          <a:ext cx="6815667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436F15D-D621-2464-7630-8A60727AC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318" y="1537853"/>
            <a:ext cx="3607759" cy="35536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"/>
            <a:ext cx="10363200" cy="1196975"/>
          </a:xfrm>
        </p:spPr>
        <p:txBody>
          <a:bodyPr wrap="square" anchor="ctr">
            <a:normAutofit/>
          </a:bodyPr>
          <a:lstStyle/>
          <a:p>
            <a:r>
              <a:t>The Way Forward: Making Finance Youth-Inclusive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03AB86-9A84-5A0B-5750-03DCC7A92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382712"/>
              </p:ext>
            </p:extLst>
          </p:nvPr>
        </p:nvGraphicFramePr>
        <p:xfrm>
          <a:off x="622300" y="1438275"/>
          <a:ext cx="10363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</TotalTime>
  <Words>358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Wingdings</vt:lpstr>
      <vt:lpstr>Office Theme</vt:lpstr>
      <vt:lpstr>1_Blank Presentation</vt:lpstr>
      <vt:lpstr>PowerPoint Presentation</vt:lpstr>
      <vt:lpstr>Global Development Finance: A Time of Transition</vt:lpstr>
      <vt:lpstr>Youth Employment: Urgency and Opportunity</vt:lpstr>
      <vt:lpstr>Emerging Financing Mechanisms</vt:lpstr>
      <vt:lpstr>Catalytic Role of Climate Funds </vt:lpstr>
      <vt:lpstr>The Way Forward: Making Finance Youth-Inclusive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Palestini, Paola</dc:creator>
  <cp:lastModifiedBy>Sadeghian, Savis</cp:lastModifiedBy>
  <cp:revision>205</cp:revision>
  <dcterms:created xsi:type="dcterms:W3CDTF">2021-10-13T06:30:51Z</dcterms:created>
  <dcterms:modified xsi:type="dcterms:W3CDTF">2025-10-07T11:47:54Z</dcterms:modified>
</cp:coreProperties>
</file>